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820" r:id="rId3"/>
    <p:sldId id="853" r:id="rId4"/>
    <p:sldId id="861" r:id="rId5"/>
    <p:sldId id="863" r:id="rId6"/>
    <p:sldId id="864" r:id="rId7"/>
    <p:sldId id="866" r:id="rId8"/>
    <p:sldId id="865" r:id="rId9"/>
    <p:sldId id="867" r:id="rId10"/>
    <p:sldId id="872" r:id="rId11"/>
    <p:sldId id="868" r:id="rId12"/>
    <p:sldId id="870" r:id="rId13"/>
    <p:sldId id="873" r:id="rId14"/>
    <p:sldId id="874" r:id="rId15"/>
    <p:sldId id="875" r:id="rId16"/>
    <p:sldId id="8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90" autoAdjust="0"/>
    <p:restoredTop sz="97990" autoAdjust="0"/>
  </p:normalViewPr>
  <p:slideViewPr>
    <p:cSldViewPr>
      <p:cViewPr>
        <p:scale>
          <a:sx n="100" d="100"/>
          <a:sy n="100" d="100"/>
        </p:scale>
        <p:origin x="-2490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11FF-F303-4054-8E0C-11BF4AC5785F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952DD-4F77-4CE8-8712-574F682FD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23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0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85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67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1567C-BE9F-4259-A84A-D4404B4D4C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89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D39C-DBF1-4726-A48B-1837CD8F28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44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69021-B70F-424D-95FB-C3DBB58C8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05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B9181-A95B-49B3-91FE-506E78F1B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17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159D8-ED62-420A-A7BD-900EF5727B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43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F83C1-98EF-4DB3-91A9-40D7052296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14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37E0C-F20E-46AC-A451-C54B2994D1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40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C8D59-34C9-493F-86E0-D818D27A5A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8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205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8FF7A-69D6-4213-9F27-C8A95A2025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71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3AC6E-D0DE-4064-B53B-75017AF86B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91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CF997-10C2-4D87-B71E-3CDFAF1194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3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93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7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27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83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09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02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3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B9965-0652-4E0C-AD27-5DBA3E768E64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1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3E3B47-F62D-4BF2-96BF-078F88DA6C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7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Users\Глеб\Desktop\Жемчужная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5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:\Users\Глеб\Desktop\Жемчужная\templ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42" y="0"/>
            <a:ext cx="9167342" cy="687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321740"/>
            <a:ext cx="885698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Gotham Pro Black" pitchFamily="2" charset="0"/>
                <a:cs typeface="Gotham Pro Black" pitchFamily="2" charset="0"/>
              </a:rPr>
              <a:t>Обучение сотрудников</a:t>
            </a:r>
            <a:endParaRPr lang="ru-RU" sz="3100" dirty="0">
              <a:solidFill>
                <a:schemeClr val="accent1">
                  <a:lumMod val="50000"/>
                </a:schemeClr>
              </a:solidFill>
              <a:latin typeface="Gotham Pro Black" pitchFamily="2" charset="0"/>
              <a:cs typeface="Gotham Pro Blac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268760"/>
            <a:ext cx="66967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Gotham Pro" pitchFamily="50" charset="0"/>
                <a:cs typeface="Gotham Pro" pitchFamily="50" charset="0"/>
              </a:rPr>
              <a:t>10 часов</a:t>
            </a:r>
            <a:r>
              <a:rPr lang="ru-RU" dirty="0" smtClean="0">
                <a:latin typeface="Gotham Pro" pitchFamily="50" charset="0"/>
                <a:cs typeface="Gotham Pro" pitchFamily="50" charset="0"/>
              </a:rPr>
              <a:t/>
            </a:r>
            <a:br>
              <a:rPr lang="ru-RU" dirty="0" smtClean="0">
                <a:latin typeface="Gotham Pro" pitchFamily="50" charset="0"/>
                <a:cs typeface="Gotham Pro" pitchFamily="50" charset="0"/>
              </a:rPr>
            </a:br>
            <a:r>
              <a:rPr lang="ru-RU" dirty="0" smtClean="0">
                <a:latin typeface="Gotham Pro" pitchFamily="50" charset="0"/>
                <a:cs typeface="Gotham Pro" pitchFamily="50" charset="0"/>
              </a:rPr>
              <a:t>обучения сотрудников работе в Битрикс24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2708920"/>
            <a:ext cx="66967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Gotham Pro" pitchFamily="50" charset="0"/>
                <a:cs typeface="Gotham Pro" pitchFamily="50" charset="0"/>
              </a:rPr>
              <a:t>12 часов</a:t>
            </a:r>
            <a:r>
              <a:rPr lang="ru-RU" dirty="0" smtClean="0">
                <a:latin typeface="Gotham Pro" pitchFamily="50" charset="0"/>
                <a:cs typeface="Gotham Pro" pitchFamily="50" charset="0"/>
              </a:rPr>
              <a:t/>
            </a:r>
            <a:br>
              <a:rPr lang="ru-RU" dirty="0" smtClean="0">
                <a:latin typeface="Gotham Pro" pitchFamily="50" charset="0"/>
                <a:cs typeface="Gotham Pro" pitchFamily="50" charset="0"/>
              </a:rPr>
            </a:br>
            <a:r>
              <a:rPr lang="ru-RU" dirty="0" smtClean="0">
                <a:latin typeface="Gotham Pro" pitchFamily="50" charset="0"/>
                <a:cs typeface="Gotham Pro" pitchFamily="50" charset="0"/>
              </a:rPr>
              <a:t>тренинга по приему входящих звонков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4194373"/>
            <a:ext cx="66967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otham Pro" pitchFamily="50" charset="0"/>
                <a:cs typeface="Gotham Pro" pitchFamily="50" charset="0"/>
              </a:rPr>
              <a:t>прослушано</a:t>
            </a:r>
            <a:endParaRPr lang="ru-RU" b="1" dirty="0" smtClean="0">
              <a:latin typeface="Gotham Pro" pitchFamily="50" charset="0"/>
              <a:cs typeface="Gotham Pro" pitchFamily="50" charset="0"/>
            </a:endParaRPr>
          </a:p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Gotham Pro" pitchFamily="50" charset="0"/>
                <a:cs typeface="Gotham Pro" pitchFamily="50" charset="0"/>
              </a:rPr>
              <a:t>300 звонков</a:t>
            </a:r>
            <a:r>
              <a:rPr lang="ru-RU" dirty="0" smtClean="0">
                <a:latin typeface="Gotham Pro" pitchFamily="50" charset="0"/>
                <a:cs typeface="Gotham Pro" pitchFamily="50" charset="0"/>
              </a:rPr>
              <a:t/>
            </a:r>
            <a:br>
              <a:rPr lang="ru-RU" dirty="0" smtClean="0">
                <a:latin typeface="Gotham Pro" pitchFamily="50" charset="0"/>
                <a:cs typeface="Gotham Pro" pitchFamily="50" charset="0"/>
              </a:rPr>
            </a:br>
            <a:r>
              <a:rPr lang="ru-RU" dirty="0" smtClean="0">
                <a:latin typeface="Gotham Pro" pitchFamily="50" charset="0"/>
                <a:cs typeface="Gotham Pro" pitchFamily="50" charset="0"/>
              </a:rPr>
              <a:t>для мониторинга выполнения инструкций по приему входящих звонков и корректировки скриптов</a:t>
            </a:r>
          </a:p>
        </p:txBody>
      </p:sp>
      <p:pic>
        <p:nvPicPr>
          <p:cNvPr id="13" name="Picture 9" descr="E:\Users\Глеб\Desktop\Жемчужная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73903"/>
            <a:ext cx="1728192" cy="40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31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Users\Глеб\Desktop\Жемчужная\templ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42" y="0"/>
            <a:ext cx="9167342" cy="687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321740"/>
            <a:ext cx="885698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Gotham Pro Black" pitchFamily="2" charset="0"/>
                <a:ea typeface="Roboto Light" pitchFamily="2" charset="0"/>
                <a:cs typeface="Gotham Pro Black" pitchFamily="2" charset="0"/>
              </a:rPr>
              <a:t>Резюме / Что было сделано</a:t>
            </a:r>
            <a:endParaRPr lang="ru-RU" sz="3100" dirty="0">
              <a:solidFill>
                <a:schemeClr val="accent1">
                  <a:lumMod val="50000"/>
                </a:schemeClr>
              </a:solidFill>
              <a:latin typeface="Gotham Pro Black" pitchFamily="2" charset="0"/>
              <a:ea typeface="Roboto Light" pitchFamily="2" charset="0"/>
              <a:cs typeface="Gotham Pro Blac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196752"/>
            <a:ext cx="7200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Разработаны маркетинговые сценарии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Разработаны скрипты для менеджеров.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Разработаны сценарии работы в Битрикс24.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Настроена работа в Битрикс24.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Настроена телефония.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Подготовлены инструкции.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Сотрудники обучены работе в Битрикс24.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Сотрудникам проведен тренинг по приему входящих звонков.</a:t>
            </a:r>
          </a:p>
        </p:txBody>
      </p:sp>
      <p:pic>
        <p:nvPicPr>
          <p:cNvPr id="11" name="Picture 9" descr="E:\Users\Глеб\Desktop\Жемчужная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73903"/>
            <a:ext cx="1728192" cy="40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81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E:\Users\Глеб\Desktop\Жемчужная\templ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42" y="0"/>
            <a:ext cx="9167342" cy="687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321740"/>
            <a:ext cx="885698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Gotham Pro Black" pitchFamily="2" charset="0"/>
                <a:ea typeface="Roboto Light" pitchFamily="2" charset="0"/>
                <a:cs typeface="Gotham Pro Black" pitchFamily="2" charset="0"/>
              </a:rPr>
              <a:t>Резюме / Что было сделано</a:t>
            </a:r>
            <a:endParaRPr lang="ru-RU" sz="3100" dirty="0">
              <a:solidFill>
                <a:schemeClr val="accent1">
                  <a:lumMod val="50000"/>
                </a:schemeClr>
              </a:solidFill>
              <a:latin typeface="Gotham Pro Black" pitchFamily="2" charset="0"/>
              <a:ea typeface="Roboto Light" pitchFamily="2" charset="0"/>
              <a:cs typeface="Gotham Pro Blac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196752"/>
            <a:ext cx="6120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otham Pro" pitchFamily="50" charset="0"/>
                <a:ea typeface="Roboto Light" pitchFamily="2" charset="0"/>
                <a:cs typeface="Gotham Pro" pitchFamily="50" charset="0"/>
              </a:rPr>
              <a:t>Разработаны маркетинговые сценарии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otham Pro" pitchFamily="50" charset="0"/>
                <a:ea typeface="Roboto Light" pitchFamily="2" charset="0"/>
                <a:cs typeface="Gotham Pro" pitchFamily="50" charset="0"/>
              </a:rPr>
              <a:t>Разработаны скрипты для менеджеров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otham Pro" pitchFamily="50" charset="0"/>
                <a:ea typeface="Roboto Light" pitchFamily="2" charset="0"/>
                <a:cs typeface="Gotham Pro" pitchFamily="50" charset="0"/>
              </a:rPr>
              <a:t>Разработаны сценарии работы в Битрикс24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otham Pro" pitchFamily="50" charset="0"/>
                <a:ea typeface="Roboto Light" pitchFamily="2" charset="0"/>
                <a:cs typeface="Gotham Pro" pitchFamily="50" charset="0"/>
              </a:rPr>
              <a:t>Настроена работа в Битрикс24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otham Pro" pitchFamily="50" charset="0"/>
                <a:ea typeface="Roboto Light" pitchFamily="2" charset="0"/>
                <a:cs typeface="Gotham Pro" pitchFamily="50" charset="0"/>
              </a:rPr>
              <a:t>Настроена телефония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otham Pro" pitchFamily="50" charset="0"/>
                <a:ea typeface="Roboto Light" pitchFamily="2" charset="0"/>
                <a:cs typeface="Gotham Pro" pitchFamily="50" charset="0"/>
              </a:rPr>
              <a:t>Подготовлены инструкции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otham Pro" pitchFamily="50" charset="0"/>
                <a:ea typeface="Roboto Light" pitchFamily="2" charset="0"/>
                <a:cs typeface="Gotham Pro" pitchFamily="50" charset="0"/>
              </a:rPr>
              <a:t>Сотрудники обучены работе в Битрикс24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otham Pro" pitchFamily="50" charset="0"/>
                <a:ea typeface="Roboto Light" pitchFamily="2" charset="0"/>
                <a:cs typeface="Gotham Pro" pitchFamily="50" charset="0"/>
              </a:rPr>
              <a:t>Сотрудникам проведен тренинг по приему входящих звонков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05064"/>
            <a:ext cx="885698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100" dirty="0" smtClean="0">
                <a:solidFill>
                  <a:prstClr val="black"/>
                </a:solidFill>
                <a:latin typeface="Gotham Pro" pitchFamily="50" charset="0"/>
                <a:ea typeface="Roboto Light" pitchFamily="2" charset="0"/>
                <a:cs typeface="Gotham Pro" pitchFamily="50" charset="0"/>
              </a:rPr>
              <a:t>Результат:</a:t>
            </a:r>
            <a:endParaRPr lang="ru-RU" sz="3100" dirty="0">
              <a:solidFill>
                <a:prstClr val="black"/>
              </a:solidFill>
              <a:latin typeface="Gotham Pro" pitchFamily="50" charset="0"/>
              <a:ea typeface="Roboto Light" pitchFamily="2" charset="0"/>
              <a:cs typeface="Gotham Pro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571003"/>
            <a:ext cx="867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Pro" pitchFamily="50" charset="0"/>
                <a:ea typeface="Roboto Light" pitchFamily="2" charset="0"/>
                <a:cs typeface="Gotham Pro" pitchFamily="50" charset="0"/>
              </a:rPr>
              <a:t>н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 pitchFamily="50" charset="0"/>
                <a:ea typeface="Roboto Light" pitchFamily="2" charset="0"/>
                <a:cs typeface="Gotham Pro" pitchFamily="50" charset="0"/>
              </a:rPr>
              <a:t>а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 pitchFamily="50" charset="0"/>
                <a:ea typeface="Roboto Light" pitchFamily="2" charset="0"/>
                <a:cs typeface="Gotham Pro" pitchFamily="50" charset="0"/>
              </a:rPr>
              <a:t> 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 pitchFamily="50" charset="0"/>
                <a:ea typeface="Roboto Light" pitchFamily="2" charset="0"/>
                <a:cs typeface="Gotham Pro" pitchFamily="50" charset="0"/>
              </a:rPr>
              <a:t>40%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Pro" pitchFamily="50" charset="0"/>
                <a:ea typeface="Roboto Light" pitchFamily="2" charset="0"/>
                <a:cs typeface="Gotham Pro" pitchFamily="50" charset="0"/>
              </a:rPr>
              <a:t>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выросла эффективность приема входящих звонков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338" y="531340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Ежедневно клинику стали посещать пациенты, которые ранее </a:t>
            </a:r>
            <a:endParaRPr lang="ru-RU" dirty="0" smtClean="0">
              <a:latin typeface="Gotham Pro" pitchFamily="50" charset="0"/>
              <a:ea typeface="Roboto Light" pitchFamily="2" charset="0"/>
              <a:cs typeface="Gotham Pro" pitchFamily="50" charset="0"/>
            </a:endParaRPr>
          </a:p>
          <a:p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д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аже не </a:t>
            </a:r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планировали этого делать.</a:t>
            </a:r>
            <a:endParaRPr lang="ru-RU" dirty="0" smtClean="0">
              <a:latin typeface="Gotham Pro" pitchFamily="50" charset="0"/>
              <a:ea typeface="Roboto Light" pitchFamily="2" charset="0"/>
              <a:cs typeface="Gotham Pro" pitchFamily="50" charset="0"/>
            </a:endParaRPr>
          </a:p>
        </p:txBody>
      </p:sp>
      <p:pic>
        <p:nvPicPr>
          <p:cNvPr id="12" name="Picture 9" descr="E:\Users\Глеб\Desktop\Жемчужная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73903"/>
            <a:ext cx="1728192" cy="40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87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Users\Глеб\Desktop\Жемчужная\templ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42" y="0"/>
            <a:ext cx="9167342" cy="687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321740"/>
            <a:ext cx="885698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Gotham Pro Black" pitchFamily="2" charset="0"/>
                <a:ea typeface="Roboto Light" pitchFamily="2" charset="0"/>
                <a:cs typeface="Gotham Pro Black" pitchFamily="2" charset="0"/>
              </a:rPr>
              <a:t>В итоге</a:t>
            </a:r>
            <a:endParaRPr lang="ru-RU" sz="3100" dirty="0">
              <a:solidFill>
                <a:schemeClr val="accent1">
                  <a:lumMod val="50000"/>
                </a:schemeClr>
              </a:solidFill>
              <a:latin typeface="Gotham Pro Black" pitchFamily="2" charset="0"/>
              <a:ea typeface="Roboto Light" pitchFamily="2" charset="0"/>
              <a:cs typeface="Gotham Pro Black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412776"/>
            <a:ext cx="68759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Рекламные бюджеты клиники остались неизменны, 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otham Pro" pitchFamily="50" charset="0"/>
                <a:ea typeface="Roboto Light" pitchFamily="2" charset="0"/>
                <a:cs typeface="Gotham Pro" pitchFamily="50" charset="0"/>
              </a:rPr>
              <a:t>оборот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otham Pro" pitchFamily="50" charset="0"/>
                <a:ea typeface="Roboto Light" pitchFamily="2" charset="0"/>
                <a:cs typeface="Gotham Pro" pitchFamily="50" charset="0"/>
              </a:rPr>
              <a:t>увеличился на 120%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Gotham Pro" pitchFamily="50" charset="0"/>
                <a:ea typeface="Roboto Light" pitchFamily="2" charset="0"/>
                <a:cs typeface="Gotham Pro" pitchFamily="50" charset="0"/>
              </a:rPr>
              <a:t>!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Gotham Pro" pitchFamily="50" charset="0"/>
              <a:ea typeface="Roboto Light" pitchFamily="2" charset="0"/>
              <a:cs typeface="Gotham Pro" pitchFamily="50" charset="0"/>
            </a:endParaRPr>
          </a:p>
          <a:p>
            <a:endParaRPr lang="ru-RU" sz="2400" dirty="0">
              <a:latin typeface="Gotham Pro" pitchFamily="50" charset="0"/>
              <a:ea typeface="Roboto Light" pitchFamily="2" charset="0"/>
              <a:cs typeface="Gotham Pro" pitchFamily="50" charset="0"/>
            </a:endParaRPr>
          </a:p>
          <a:p>
            <a:r>
              <a:rPr lang="ru-RU" sz="2400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Да, потребовались РАЗОВЫЕ инвестиции на внедрение Битрикс24, но они уже давно окупились.</a:t>
            </a:r>
          </a:p>
        </p:txBody>
      </p:sp>
      <p:pic>
        <p:nvPicPr>
          <p:cNvPr id="12" name="Picture 9" descr="E:\Users\Глеб\Desktop\Жемчужная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73903"/>
            <a:ext cx="1728192" cy="40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13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egamirPR\Desktop\Без-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447"/>
            <a:ext cx="9144000" cy="689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Users\Глеб\Desktop\Жемчужная\templ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42" y="0"/>
            <a:ext cx="9167342" cy="687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21740"/>
            <a:ext cx="885698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100" dirty="0" smtClean="0">
                <a:solidFill>
                  <a:schemeClr val="bg1"/>
                </a:solidFill>
                <a:latin typeface="Gotham Pro Black" pitchFamily="2" charset="0"/>
                <a:ea typeface="Roboto Light" pitchFamily="2" charset="0"/>
                <a:cs typeface="Gotham Pro Black" pitchFamily="2" charset="0"/>
              </a:rPr>
              <a:t>Но самое главное…</a:t>
            </a:r>
            <a:endParaRPr lang="ru-RU" sz="3100" dirty="0">
              <a:solidFill>
                <a:schemeClr val="bg1"/>
              </a:solidFill>
              <a:latin typeface="Gotham Pro Black" pitchFamily="2" charset="0"/>
              <a:ea typeface="Roboto Light" pitchFamily="2" charset="0"/>
              <a:cs typeface="Gotham Pr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6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Users\Глеб\Desktop\Жемчужная\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Users\Глеб\Desktop\Жемчужная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73903"/>
            <a:ext cx="1728192" cy="40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20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E:\Users\Глеб\Desktop\Жемчужная\templ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42" y="0"/>
            <a:ext cx="9167342" cy="687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5536" y="321740"/>
            <a:ext cx="885698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Gotham Pro Black" pitchFamily="2" charset="0"/>
                <a:ea typeface="Roboto Light" pitchFamily="2" charset="0"/>
                <a:cs typeface="Gotham Pro Black" pitchFamily="2" charset="0"/>
              </a:rPr>
              <a:t>Цель</a:t>
            </a:r>
            <a:endParaRPr lang="ru-RU" sz="3100" dirty="0">
              <a:solidFill>
                <a:schemeClr val="accent1">
                  <a:lumMod val="50000"/>
                </a:schemeClr>
              </a:solidFill>
              <a:latin typeface="Gotham Pro Black" pitchFamily="2" charset="0"/>
              <a:ea typeface="Roboto Light" pitchFamily="2" charset="0"/>
              <a:cs typeface="Gotham Pro Black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216822"/>
            <a:ext cx="6624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Pro" pitchFamily="2" charset="0"/>
                <a:ea typeface="Roboto" pitchFamily="2" charset="0"/>
                <a:cs typeface="Gotham Pro" pitchFamily="2" charset="0"/>
              </a:rPr>
              <a:t>1. Поменять </a:t>
            </a: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Pro" pitchFamily="2" charset="0"/>
                <a:ea typeface="Roboto" pitchFamily="2" charset="0"/>
                <a:cs typeface="Gotham Pro" pitchFamily="2" charset="0"/>
              </a:rPr>
              <a:t>покупательские критерии </a:t>
            </a: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Pro" pitchFamily="2" charset="0"/>
                <a:ea typeface="Roboto" pitchFamily="2" charset="0"/>
                <a:cs typeface="Gotham Pro" pitchFamily="2" charset="0"/>
              </a:rPr>
              <a:t>выбора: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6243" y="3629923"/>
            <a:ext cx="70180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Pro" pitchFamily="2" charset="0"/>
                <a:ea typeface="Roboto" pitchFamily="2" charset="0"/>
                <a:cs typeface="Gotham Pro" pitchFamily="2" charset="0"/>
              </a:rPr>
              <a:t>2.  Качественно обрабатывать входящие звонки </a:t>
            </a:r>
            <a:endParaRPr lang="en-US" sz="2100" dirty="0" smtClean="0">
              <a:solidFill>
                <a:schemeClr val="tx1">
                  <a:lumMod val="75000"/>
                  <a:lumOff val="25000"/>
                </a:schemeClr>
              </a:solidFill>
              <a:latin typeface="Gotham Pro" pitchFamily="2" charset="0"/>
              <a:ea typeface="Roboto" pitchFamily="2" charset="0"/>
              <a:cs typeface="Gotham Pro" pitchFamily="2" charset="0"/>
            </a:endParaRPr>
          </a:p>
          <a:p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Pro" pitchFamily="2" charset="0"/>
                <a:ea typeface="Roboto Light" pitchFamily="2" charset="0"/>
                <a:cs typeface="Gotham Pro" pitchFamily="2" charset="0"/>
              </a:rPr>
              <a:t>    </a:t>
            </a: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Pro" pitchFamily="2" charset="0"/>
                <a:ea typeface="Roboto Light" pitchFamily="2" charset="0"/>
                <a:cs typeface="Gotham Pro" pitchFamily="2" charset="0"/>
              </a:rPr>
              <a:t> для увеличения клиентской базы</a:t>
            </a:r>
          </a:p>
        </p:txBody>
      </p:sp>
      <p:pic>
        <p:nvPicPr>
          <p:cNvPr id="1028" name="Picture 4" descr="C:\Users\MegamirPR\Desktop\like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979" y="1829723"/>
            <a:ext cx="725687" cy="72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egamirPR\Desktop\badge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72" y="1866108"/>
            <a:ext cx="793087" cy="79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egamirPR\Desktop\right-arrow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892" y="2049483"/>
            <a:ext cx="465696" cy="46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7584" y="27929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Gotham Pro" pitchFamily="2" charset="0"/>
                <a:ea typeface="Roboto Light" pitchFamily="2" charset="0"/>
                <a:cs typeface="Gotham Pro" pitchFamily="2" charset="0"/>
              </a:rPr>
              <a:t>С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Gotham Pro" pitchFamily="2" charset="0"/>
                <a:ea typeface="Roboto Light" pitchFamily="2" charset="0"/>
                <a:cs typeface="Gotham Pro" pitchFamily="2" charset="0"/>
              </a:rPr>
              <a:t>кидки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81562" y="2782875"/>
            <a:ext cx="177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Gotham Pro" pitchFamily="2" charset="0"/>
                <a:ea typeface="Roboto Light" pitchFamily="2" charset="0"/>
                <a:cs typeface="Gotham Pro" pitchFamily="2" charset="0"/>
              </a:rPr>
              <a:t>Качество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6243" y="4869160"/>
            <a:ext cx="70180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Pro" pitchFamily="2" charset="0"/>
                <a:ea typeface="Roboto" pitchFamily="2" charset="0"/>
                <a:cs typeface="Gotham Pro" pitchFamily="2" charset="0"/>
              </a:rPr>
              <a:t>3. Наладить проактивную работу с клиентами, </a:t>
            </a:r>
          </a:p>
          <a:p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Pro" pitchFamily="2" charset="0"/>
                <a:ea typeface="Roboto Light" pitchFamily="2" charset="0"/>
                <a:cs typeface="Gotham Pro" pitchFamily="2" charset="0"/>
              </a:rPr>
              <a:t>     чтобы они не уходили в другие клиники</a:t>
            </a:r>
          </a:p>
        </p:txBody>
      </p:sp>
      <p:pic>
        <p:nvPicPr>
          <p:cNvPr id="16" name="Picture 9" descr="E:\Users\Глеб\Desktop\Жемчужная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73903"/>
            <a:ext cx="1728192" cy="40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93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gamirPR\Desktop\female_doctor_with_ph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622" flipH="1">
            <a:off x="-575217" y="1930559"/>
            <a:ext cx="4426224" cy="53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Users\Глеб\Desktop\Жемчужная\templ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42" y="0"/>
            <a:ext cx="9167342" cy="687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321740"/>
            <a:ext cx="885698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Gotham Pro Black" pitchFamily="2" charset="0"/>
                <a:ea typeface="Roboto Light" pitchFamily="2" charset="0"/>
                <a:cs typeface="Gotham Pro Black" pitchFamily="2" charset="0"/>
              </a:rPr>
              <a:t>Разработаны маркетинговые</a:t>
            </a:r>
          </a:p>
          <a:p>
            <a:pPr fontAlgn="base"/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Gotham Pro Black" pitchFamily="2" charset="0"/>
                <a:ea typeface="Roboto Light" pitchFamily="2" charset="0"/>
                <a:cs typeface="Gotham Pro Black" pitchFamily="2" charset="0"/>
              </a:rPr>
              <a:t>сценарии</a:t>
            </a:r>
            <a:endParaRPr lang="ru-RU" sz="3100" dirty="0">
              <a:solidFill>
                <a:schemeClr val="accent1">
                  <a:lumMod val="50000"/>
                </a:schemeClr>
              </a:solidFill>
              <a:latin typeface="Gotham Pro Black" pitchFamily="2" charset="0"/>
              <a:ea typeface="Roboto Light" pitchFamily="2" charset="0"/>
              <a:cs typeface="Gotham Pro Blac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1527463"/>
            <a:ext cx="572412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Pro" pitchFamily="2" charset="0"/>
                <a:ea typeface="Roboto Light" pitchFamily="2" charset="0"/>
                <a:cs typeface="Gotham Pro" pitchFamily="2" charset="0"/>
              </a:rPr>
              <a:t>По приему</a:t>
            </a:r>
          </a:p>
          <a:p>
            <a:r>
              <a:rPr lang="ru-RU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Pro" pitchFamily="2" charset="0"/>
                <a:ea typeface="Roboto Light" pitchFamily="2" charset="0"/>
                <a:cs typeface="Gotham Pro" pitchFamily="2" charset="0"/>
              </a:rPr>
              <a:t> </a:t>
            </a:r>
            <a:r>
              <a:rPr lang="ru-RU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Pro" pitchFamily="2" charset="0"/>
                <a:ea typeface="Roboto Light" pitchFamily="2" charset="0"/>
                <a:cs typeface="Gotham Pro" pitchFamily="2" charset="0"/>
              </a:rPr>
              <a:t>   входящих звонков</a:t>
            </a:r>
          </a:p>
          <a:p>
            <a:pPr marL="342900" indent="-342900">
              <a:buAutoNum type="arabicPeriod"/>
            </a:pPr>
            <a:endParaRPr lang="ru-RU" sz="2100" dirty="0">
              <a:solidFill>
                <a:schemeClr val="tx1">
                  <a:lumMod val="75000"/>
                  <a:lumOff val="25000"/>
                </a:schemeClr>
              </a:solidFill>
              <a:latin typeface="Gotham Pro" pitchFamily="2" charset="0"/>
              <a:ea typeface="Roboto Light" pitchFamily="2" charset="0"/>
              <a:cs typeface="Gotham Pro" pitchFamily="2" charset="0"/>
            </a:endParaRPr>
          </a:p>
          <a:p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Pro" pitchFamily="2" charset="0"/>
                <a:ea typeface="Roboto Light" pitchFamily="2" charset="0"/>
                <a:cs typeface="Gotham Pro" pitchFamily="2" charset="0"/>
              </a:rPr>
              <a:t>2. По работе </a:t>
            </a:r>
            <a:r>
              <a:rPr lang="ru-RU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Pro" pitchFamily="2" charset="0"/>
                <a:ea typeface="Roboto Light" pitchFamily="2" charset="0"/>
                <a:cs typeface="Gotham Pro" pitchFamily="2" charset="0"/>
              </a:rPr>
              <a:t>с </a:t>
            </a:r>
            <a:r>
              <a:rPr lang="ru-RU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Pro" pitchFamily="2" charset="0"/>
                <a:ea typeface="Roboto Light" pitchFamily="2" charset="0"/>
                <a:cs typeface="Gotham Pro" pitchFamily="2" charset="0"/>
              </a:rPr>
              <a:t>существующей   </a:t>
            </a:r>
          </a:p>
          <a:p>
            <a:r>
              <a:rPr lang="ru-RU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Pro" pitchFamily="2" charset="0"/>
                <a:ea typeface="Roboto Light" pitchFamily="2" charset="0"/>
                <a:cs typeface="Gotham Pro" pitchFamily="2" charset="0"/>
              </a:rPr>
              <a:t> </a:t>
            </a:r>
            <a:r>
              <a:rPr lang="ru-RU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Pro" pitchFamily="2" charset="0"/>
                <a:ea typeface="Roboto Light" pitchFamily="2" charset="0"/>
                <a:cs typeface="Gotham Pro" pitchFamily="2" charset="0"/>
              </a:rPr>
              <a:t>   клиентской </a:t>
            </a:r>
            <a:r>
              <a:rPr lang="ru-RU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Pro" pitchFamily="2" charset="0"/>
                <a:ea typeface="Roboto Light" pitchFamily="2" charset="0"/>
                <a:cs typeface="Gotham Pro" pitchFamily="2" charset="0"/>
              </a:rPr>
              <a:t>базой</a:t>
            </a: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Pro" pitchFamily="2" charset="0"/>
                <a:ea typeface="Roboto Light" pitchFamily="2" charset="0"/>
                <a:cs typeface="Gotham Pro" pitchFamily="2" charset="0"/>
              </a:rPr>
              <a:t>, </a:t>
            </a: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Pro" pitchFamily="2" charset="0"/>
                <a:ea typeface="Roboto Light" pitchFamily="2" charset="0"/>
                <a:cs typeface="Gotham Pro" pitchFamily="2" charset="0"/>
              </a:rPr>
              <a:t>чтобы    </a:t>
            </a:r>
          </a:p>
          <a:p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Pro" pitchFamily="2" charset="0"/>
                <a:ea typeface="Roboto Light" pitchFamily="2" charset="0"/>
                <a:cs typeface="Gotham Pro" pitchFamily="2" charset="0"/>
              </a:rPr>
              <a:t> </a:t>
            </a: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Pro" pitchFamily="2" charset="0"/>
                <a:ea typeface="Roboto Light" pitchFamily="2" charset="0"/>
                <a:cs typeface="Gotham Pro" pitchFamily="2" charset="0"/>
              </a:rPr>
              <a:t>   ДЕЛИКАТНО приглашать</a:t>
            </a:r>
            <a:endParaRPr lang="en-US" sz="2100" dirty="0" smtClean="0">
              <a:solidFill>
                <a:schemeClr val="tx1">
                  <a:lumMod val="75000"/>
                  <a:lumOff val="25000"/>
                </a:schemeClr>
              </a:solidFill>
              <a:latin typeface="Gotham Pro" pitchFamily="2" charset="0"/>
              <a:ea typeface="Roboto Light" pitchFamily="2" charset="0"/>
              <a:cs typeface="Gotham Pro" pitchFamily="2" charset="0"/>
            </a:endParaRPr>
          </a:p>
          <a:p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Pro" pitchFamily="2" charset="0"/>
                <a:ea typeface="Roboto Light" pitchFamily="2" charset="0"/>
                <a:cs typeface="Gotham Pro" pitchFamily="2" charset="0"/>
              </a:rPr>
              <a:t>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Pro" pitchFamily="2" charset="0"/>
                <a:ea typeface="Roboto Light" pitchFamily="2" charset="0"/>
                <a:cs typeface="Gotham Pro" pitchFamily="2" charset="0"/>
              </a:rPr>
              <a:t>   </a:t>
            </a: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Pro" pitchFamily="2" charset="0"/>
                <a:ea typeface="Roboto Light" pitchFamily="2" charset="0"/>
                <a:cs typeface="Gotham Pro" pitchFamily="2" charset="0"/>
              </a:rPr>
              <a:t>на плановое лечение</a:t>
            </a:r>
          </a:p>
        </p:txBody>
      </p:sp>
      <p:pic>
        <p:nvPicPr>
          <p:cNvPr id="8" name="Picture 9" descr="E:\Users\Глеб\Desktop\Жемчужная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73903"/>
            <a:ext cx="1728192" cy="40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Users\Глеб\Desktop\Жемчужная\templ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42" y="0"/>
            <a:ext cx="9167342" cy="687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321740"/>
            <a:ext cx="885698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Gotham Pro Black" pitchFamily="2" charset="0"/>
                <a:ea typeface="Roboto Light" pitchFamily="2" charset="0"/>
                <a:cs typeface="Gotham Pro Black" pitchFamily="2" charset="0"/>
              </a:rPr>
              <a:t>Разработаны сценарии работы</a:t>
            </a:r>
          </a:p>
          <a:p>
            <a:pPr fontAlgn="base"/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Gotham Pro Black" pitchFamily="2" charset="0"/>
                <a:ea typeface="Roboto Light" pitchFamily="2" charset="0"/>
                <a:cs typeface="Gotham Pro Black" pitchFamily="2" charset="0"/>
              </a:rPr>
              <a:t>в Битрикс24</a:t>
            </a:r>
            <a:endParaRPr lang="ru-RU" sz="3100" dirty="0">
              <a:solidFill>
                <a:schemeClr val="accent1">
                  <a:lumMod val="50000"/>
                </a:schemeClr>
              </a:solidFill>
              <a:latin typeface="Gotham Pro Black" pitchFamily="2" charset="0"/>
              <a:ea typeface="Roboto Light" pitchFamily="2" charset="0"/>
              <a:cs typeface="Gotham Pro Blac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628800"/>
            <a:ext cx="65527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Работа с потенциальными клиентами</a:t>
            </a:r>
            <a:endParaRPr lang="en-US" b="1" dirty="0" smtClean="0">
              <a:latin typeface="Gotham Pro" pitchFamily="50" charset="0"/>
              <a:ea typeface="Roboto Light" pitchFamily="2" charset="0"/>
              <a:cs typeface="Gotham Pro" pitchFamily="50" charset="0"/>
            </a:endParaRPr>
          </a:p>
          <a:p>
            <a:r>
              <a:rPr lang="en-US" b="1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 </a:t>
            </a:r>
            <a:r>
              <a:rPr lang="en-US" b="1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    </a:t>
            </a:r>
            <a:r>
              <a:rPr lang="ru-RU" b="1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учет источников клиентов; </a:t>
            </a:r>
            <a:endParaRPr lang="en-US" dirty="0" smtClean="0">
              <a:latin typeface="Gotham Pro" pitchFamily="50" charset="0"/>
              <a:ea typeface="Roboto Light" pitchFamily="2" charset="0"/>
              <a:cs typeface="Gotham Pro" pitchFamily="50" charset="0"/>
            </a:endParaRPr>
          </a:p>
          <a:p>
            <a:r>
              <a:rPr lang="en-US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 </a:t>
            </a:r>
            <a:r>
              <a:rPr lang="en-US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    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выделили этапы работы</a:t>
            </a:r>
          </a:p>
          <a:p>
            <a:endParaRPr lang="ru-RU" dirty="0">
              <a:latin typeface="Gotham Pro" pitchFamily="50" charset="0"/>
              <a:ea typeface="Roboto Light" pitchFamily="2" charset="0"/>
              <a:cs typeface="Gotham Pro" pitchFamily="50" charset="0"/>
            </a:endParaRPr>
          </a:p>
          <a:p>
            <a:r>
              <a:rPr lang="ru-RU" b="1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Ведение базы клиентов: </a:t>
            </a:r>
            <a:endParaRPr lang="en-US" b="1" dirty="0" smtClean="0">
              <a:latin typeface="Gotham Pro" pitchFamily="50" charset="0"/>
              <a:ea typeface="Roboto Light" pitchFamily="2" charset="0"/>
              <a:cs typeface="Gotham Pro" pitchFamily="50" charset="0"/>
            </a:endParaRPr>
          </a:p>
          <a:p>
            <a:r>
              <a:rPr lang="en-US" b="1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 </a:t>
            </a:r>
            <a:r>
              <a:rPr lang="en-US" b="1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    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информация о пациентах</a:t>
            </a:r>
            <a:endParaRPr lang="en-US" dirty="0" smtClean="0">
              <a:latin typeface="Gotham Pro" pitchFamily="50" charset="0"/>
              <a:ea typeface="Roboto Light" pitchFamily="2" charset="0"/>
              <a:cs typeface="Gotham Pro" pitchFamily="50" charset="0"/>
            </a:endParaRPr>
          </a:p>
          <a:p>
            <a:r>
              <a:rPr lang="en-US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 </a:t>
            </a:r>
            <a:r>
              <a:rPr lang="en-US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    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история лечения</a:t>
            </a:r>
            <a:endParaRPr lang="en-US" dirty="0" smtClean="0">
              <a:latin typeface="Gotham Pro" pitchFamily="50" charset="0"/>
              <a:ea typeface="Roboto Light" pitchFamily="2" charset="0"/>
              <a:cs typeface="Gotham Pro" pitchFamily="50" charset="0"/>
            </a:endParaRPr>
          </a:p>
          <a:p>
            <a:r>
              <a:rPr lang="en-US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 </a:t>
            </a:r>
            <a:r>
              <a:rPr lang="en-US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    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информация о процедурах</a:t>
            </a:r>
          </a:p>
          <a:p>
            <a:endParaRPr lang="ru-RU" dirty="0">
              <a:latin typeface="Gotham Pro" pitchFamily="50" charset="0"/>
              <a:ea typeface="Roboto Light" pitchFamily="2" charset="0"/>
              <a:cs typeface="Gotham Pro" pitchFamily="50" charset="0"/>
            </a:endParaRPr>
          </a:p>
          <a:p>
            <a:r>
              <a:rPr lang="ru-RU" b="1" dirty="0" err="1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Проактивная</a:t>
            </a:r>
            <a:r>
              <a:rPr lang="ru-RU" b="1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 работа с клиентами: </a:t>
            </a:r>
            <a:r>
              <a:rPr lang="en-US" b="1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 </a:t>
            </a:r>
          </a:p>
          <a:p>
            <a:r>
              <a:rPr lang="en-US" b="1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 </a:t>
            </a:r>
            <a:r>
              <a:rPr lang="en-US" b="1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    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сценарии </a:t>
            </a:r>
            <a:r>
              <a:rPr lang="ru-RU" dirty="0" err="1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обзвона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, скрипты.</a:t>
            </a:r>
          </a:p>
          <a:p>
            <a:endParaRPr lang="ru-RU" dirty="0">
              <a:latin typeface="Gotham Pro" pitchFamily="50" charset="0"/>
              <a:ea typeface="Roboto Light" pitchFamily="2" charset="0"/>
              <a:cs typeface="Gotham Pro" pitchFamily="50" charset="0"/>
            </a:endParaRPr>
          </a:p>
          <a:p>
            <a:r>
              <a:rPr lang="ru-RU" b="1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Работа с телефонией: </a:t>
            </a:r>
            <a:endParaRPr lang="en-US" b="1" dirty="0" smtClean="0">
              <a:latin typeface="Gotham Pro" pitchFamily="50" charset="0"/>
              <a:ea typeface="Roboto Light" pitchFamily="2" charset="0"/>
              <a:cs typeface="Gotham Pro" pitchFamily="50" charset="0"/>
            </a:endParaRPr>
          </a:p>
          <a:p>
            <a:r>
              <a:rPr lang="en-US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     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запись разговоров; </a:t>
            </a:r>
            <a:endParaRPr lang="en-US" dirty="0" smtClean="0">
              <a:latin typeface="Gotham Pro" pitchFamily="50" charset="0"/>
              <a:ea typeface="Roboto Light" pitchFamily="2" charset="0"/>
              <a:cs typeface="Gotham Pro" pitchFamily="50" charset="0"/>
            </a:endParaRPr>
          </a:p>
          <a:p>
            <a:r>
              <a:rPr lang="en-US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     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обработка очереди звонков.</a:t>
            </a:r>
          </a:p>
        </p:txBody>
      </p:sp>
      <p:pic>
        <p:nvPicPr>
          <p:cNvPr id="11" name="Picture 9" descr="E:\Users\Глеб\Desktop\Жемчужная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73903"/>
            <a:ext cx="1728192" cy="40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egamirPR\Desktop\b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4392488" cy="432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77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E:\Users\Глеб\Desktop\Жемчужная\ma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321740"/>
            <a:ext cx="885698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Gotham Pro Black" pitchFamily="2" charset="0"/>
                <a:ea typeface="Roboto Light" pitchFamily="2" charset="0"/>
                <a:cs typeface="Gotham Pro Black" pitchFamily="2" charset="0"/>
              </a:rPr>
              <a:t>Битрикс24. Настроена 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  <a:latin typeface="Gotham Pro Black" pitchFamily="2" charset="0"/>
                <a:ea typeface="Roboto Light" pitchFamily="2" charset="0"/>
                <a:cs typeface="Gotham Pro Black" pitchFamily="2" charset="0"/>
              </a:rPr>
              <a:t>CRM</a:t>
            </a:r>
            <a:endParaRPr lang="ru-RU" sz="3100" dirty="0">
              <a:solidFill>
                <a:schemeClr val="accent1">
                  <a:lumMod val="50000"/>
                </a:schemeClr>
              </a:solidFill>
              <a:latin typeface="Gotham Pro Black" pitchFamily="2" charset="0"/>
              <a:ea typeface="Roboto Light" pitchFamily="2" charset="0"/>
              <a:cs typeface="Gotham Pro Blac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84784"/>
            <a:ext cx="61206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В Битрикс24 импортирована текущая база клиентов</a:t>
            </a:r>
          </a:p>
          <a:p>
            <a:pPr marL="342900" indent="-342900">
              <a:buAutoNum type="arabicPeriod"/>
            </a:pPr>
            <a:endParaRPr lang="ru-RU" sz="2000" dirty="0">
              <a:latin typeface="Gotham Pro" pitchFamily="50" charset="0"/>
              <a:ea typeface="Roboto Light" pitchFamily="2" charset="0"/>
              <a:cs typeface="Gotham Pro" pitchFamily="50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Настроена работа с </a:t>
            </a:r>
            <a:r>
              <a:rPr lang="ru-RU" sz="2000" dirty="0" err="1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лидами</a:t>
            </a:r>
            <a:endParaRPr lang="ru-RU" sz="2000" dirty="0" smtClean="0">
              <a:latin typeface="Gotham Pro" pitchFamily="50" charset="0"/>
              <a:ea typeface="Roboto Light" pitchFamily="2" charset="0"/>
              <a:cs typeface="Gotham Pro" pitchFamily="50" charset="0"/>
            </a:endParaRPr>
          </a:p>
          <a:p>
            <a:pPr marL="342900" indent="-342900">
              <a:buAutoNum type="arabicPeriod"/>
            </a:pPr>
            <a:endParaRPr lang="ru-RU" sz="2000" dirty="0">
              <a:latin typeface="Gotham Pro" pitchFamily="50" charset="0"/>
              <a:ea typeface="Roboto Light" pitchFamily="2" charset="0"/>
              <a:cs typeface="Gotham Pro" pitchFamily="50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Настроена работа с клиентами</a:t>
            </a:r>
          </a:p>
          <a:p>
            <a:pPr marL="342900" indent="-342900">
              <a:buAutoNum type="arabicPeriod"/>
            </a:pPr>
            <a:endParaRPr lang="ru-RU" sz="2000" dirty="0">
              <a:latin typeface="Gotham Pro" pitchFamily="50" charset="0"/>
              <a:ea typeface="Roboto Light" pitchFamily="2" charset="0"/>
              <a:cs typeface="Gotham Pro" pitchFamily="50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Настроено ведение истории лечения</a:t>
            </a:r>
          </a:p>
          <a:p>
            <a:pPr marL="342900" indent="-342900">
              <a:buAutoNum type="arabicPeriod"/>
            </a:pPr>
            <a:endParaRPr lang="ru-RU" sz="2000" dirty="0">
              <a:latin typeface="Gotham Pro" pitchFamily="50" charset="0"/>
              <a:ea typeface="Roboto Light" pitchFamily="2" charset="0"/>
              <a:cs typeface="Gotham Pro" pitchFamily="50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Настроено отслеживание взаиморасчетов </a:t>
            </a:r>
            <a:endParaRPr lang="en-US" sz="2000" dirty="0" smtClean="0">
              <a:latin typeface="Gotham Pro" pitchFamily="50" charset="0"/>
              <a:ea typeface="Roboto Light" pitchFamily="2" charset="0"/>
              <a:cs typeface="Gotham Pro" pitchFamily="50" charset="0"/>
            </a:endParaRPr>
          </a:p>
          <a:p>
            <a:r>
              <a:rPr lang="en-US" sz="2000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     </a:t>
            </a:r>
            <a:r>
              <a:rPr lang="ru-RU" sz="2000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с клиентами.</a:t>
            </a:r>
          </a:p>
          <a:p>
            <a:pPr marL="342900" indent="-342900">
              <a:buAutoNum type="arabicPeriod"/>
            </a:pPr>
            <a:endParaRPr lang="ru-RU" sz="2000" dirty="0">
              <a:latin typeface="Gotham Pro" pitchFamily="50" charset="0"/>
              <a:ea typeface="Roboto Light" pitchFamily="2" charset="0"/>
              <a:cs typeface="Gotham Pro" pitchFamily="50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Заполнен прайс-лист</a:t>
            </a:r>
          </a:p>
        </p:txBody>
      </p:sp>
      <p:pic>
        <p:nvPicPr>
          <p:cNvPr id="10" name="Picture 9" descr="E:\Users\Глеб\Desktop\Жемчужная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73903"/>
            <a:ext cx="1728192" cy="40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77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Users\Глеб\Desktop\Жемчужная\templ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42" y="0"/>
            <a:ext cx="9167342" cy="687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2" y="1700808"/>
            <a:ext cx="7684434" cy="436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321740"/>
            <a:ext cx="885698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Gotham Pro Black" pitchFamily="2" charset="0"/>
                <a:ea typeface="Roboto Light" pitchFamily="2" charset="0"/>
                <a:cs typeface="Gotham Pro Black" pitchFamily="2" charset="0"/>
              </a:rPr>
              <a:t>Настроено расписание</a:t>
            </a:r>
          </a:p>
          <a:p>
            <a:pPr fontAlgn="base"/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Gotham Pro Black" pitchFamily="2" charset="0"/>
                <a:ea typeface="Roboto Light" pitchFamily="2" charset="0"/>
                <a:cs typeface="Gotham Pro Black" pitchFamily="2" charset="0"/>
              </a:rPr>
              <a:t>докторов</a:t>
            </a:r>
            <a:endParaRPr lang="ru-RU" sz="3100" dirty="0">
              <a:solidFill>
                <a:schemeClr val="accent1">
                  <a:lumMod val="50000"/>
                </a:schemeClr>
              </a:solidFill>
              <a:latin typeface="Gotham Pro Black" pitchFamily="2" charset="0"/>
              <a:ea typeface="Roboto Light" pitchFamily="2" charset="0"/>
              <a:cs typeface="Gotham Pro Black" pitchFamily="2" charset="0"/>
            </a:endParaRPr>
          </a:p>
        </p:txBody>
      </p:sp>
      <p:pic>
        <p:nvPicPr>
          <p:cNvPr id="11" name="Picture 9" descr="E:\Users\Глеб\Desktop\Жемчужная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73903"/>
            <a:ext cx="1728192" cy="40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5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Users\Глеб\Desktop\Жемчужная\templ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42" y="0"/>
            <a:ext cx="9167342" cy="687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321740"/>
            <a:ext cx="885698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Gotham Pro Black" pitchFamily="2" charset="0"/>
                <a:ea typeface="Roboto Light" pitchFamily="2" charset="0"/>
                <a:cs typeface="Gotham Pro Black" pitchFamily="2" charset="0"/>
              </a:rPr>
              <a:t>Настроена телефония</a:t>
            </a:r>
            <a:endParaRPr lang="ru-RU" sz="3100" dirty="0">
              <a:solidFill>
                <a:schemeClr val="accent1">
                  <a:lumMod val="50000"/>
                </a:schemeClr>
              </a:solidFill>
              <a:latin typeface="Gotham Pro Black" pitchFamily="2" charset="0"/>
              <a:ea typeface="Roboto Light" pitchFamily="2" charset="0"/>
              <a:cs typeface="Gotham Pro Blac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363990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Арендован номер для настройки телефонии. </a:t>
            </a:r>
            <a:b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</a:br>
            <a:endParaRPr lang="ru-RU" dirty="0">
              <a:latin typeface="Gotham Pro" pitchFamily="50" charset="0"/>
              <a:ea typeface="Roboto Light" pitchFamily="2" charset="0"/>
              <a:cs typeface="Gotham Pro" pitchFamily="50" charset="0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Настроена обработка очереди звонков. </a:t>
            </a:r>
            <a:endParaRPr lang="en-US" dirty="0" smtClean="0">
              <a:latin typeface="Gotham Pro" pitchFamily="50" charset="0"/>
              <a:ea typeface="Roboto Light" pitchFamily="2" charset="0"/>
              <a:cs typeface="Gotham Pro" pitchFamily="50" charset="0"/>
            </a:endParaRPr>
          </a:p>
          <a:p>
            <a:r>
              <a:rPr lang="en-US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 </a:t>
            </a:r>
            <a:r>
              <a:rPr lang="en-US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   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Тестирование </a:t>
            </a:r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звонков.</a:t>
            </a:r>
            <a:b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</a:br>
            <a:r>
              <a:rPr lang="en-US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     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Gotham Pro" pitchFamily="50" charset="0"/>
                <a:ea typeface="Roboto Light" pitchFamily="2" charset="0"/>
                <a:cs typeface="Gotham Pro" pitchFamily="50" charset="0"/>
              </a:rPr>
              <a:t>На 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Gotham Pro" pitchFamily="50" charset="0"/>
                <a:ea typeface="Roboto Light" pitchFamily="2" charset="0"/>
                <a:cs typeface="Gotham Pro" pitchFamily="50" charset="0"/>
              </a:rPr>
              <a:t>этом этапе телефония уже полностью </a:t>
            </a:r>
            <a:endParaRPr lang="en-US" b="1" dirty="0" smtClean="0">
              <a:solidFill>
                <a:schemeClr val="accent1">
                  <a:lumMod val="25000"/>
                </a:schemeClr>
              </a:solidFill>
              <a:latin typeface="Gotham Pro" pitchFamily="50" charset="0"/>
              <a:ea typeface="Roboto Light" pitchFamily="2" charset="0"/>
              <a:cs typeface="Gotham Pro" pitchFamily="50" charset="0"/>
            </a:endParaRPr>
          </a:p>
          <a:p>
            <a:r>
              <a:rPr lang="en-US" b="1" dirty="0">
                <a:solidFill>
                  <a:schemeClr val="accent1">
                    <a:lumMod val="25000"/>
                  </a:schemeClr>
                </a:solidFill>
                <a:latin typeface="Gotham Pro" pitchFamily="50" charset="0"/>
                <a:ea typeface="Roboto Light" pitchFamily="2" charset="0"/>
                <a:cs typeface="Gotham Pro" pitchFamily="50" charset="0"/>
              </a:rPr>
              <a:t> </a:t>
            </a: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  <a:latin typeface="Gotham Pro" pitchFamily="50" charset="0"/>
                <a:ea typeface="Roboto Light" pitchFamily="2" charset="0"/>
                <a:cs typeface="Gotham Pro" pitchFamily="50" charset="0"/>
              </a:rPr>
              <a:t>    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  <a:latin typeface="Gotham Pro" pitchFamily="50" charset="0"/>
                <a:ea typeface="Roboto Light" pitchFamily="2" charset="0"/>
                <a:cs typeface="Gotham Pro" pitchFamily="50" charset="0"/>
              </a:rPr>
              <a:t>в 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Gotham Pro" pitchFamily="50" charset="0"/>
                <a:ea typeface="Roboto Light" pitchFamily="2" charset="0"/>
                <a:cs typeface="Gotham Pro" pitchFamily="50" charset="0"/>
              </a:rPr>
              <a:t>рабочем состоянии.</a:t>
            </a:r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/>
            </a:r>
            <a:b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</a:br>
            <a:endParaRPr lang="ru-RU" dirty="0">
              <a:latin typeface="Gotham Pro" pitchFamily="50" charset="0"/>
              <a:ea typeface="Roboto Light" pitchFamily="2" charset="0"/>
              <a:cs typeface="Gotham Pro" pitchFamily="50" charset="0"/>
            </a:endParaRPr>
          </a:p>
          <a:p>
            <a:pPr marL="342900" indent="-342900">
              <a:buAutoNum type="arabicPeriod" startAt="3"/>
            </a:pP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Найден </a:t>
            </a:r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и куплен телефонный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аппарат</a:t>
            </a:r>
          </a:p>
          <a:p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    и </a:t>
            </a:r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доп. трубки к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нему</a:t>
            </a:r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/>
            </a:r>
            <a:b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</a:br>
            <a:endParaRPr lang="ru-RU" dirty="0">
              <a:latin typeface="Gotham Pro" pitchFamily="50" charset="0"/>
              <a:ea typeface="Roboto Light" pitchFamily="2" charset="0"/>
              <a:cs typeface="Gotham Pro" pitchFamily="50" charset="0"/>
            </a:endParaRPr>
          </a:p>
          <a:p>
            <a:pPr marL="342900" indent="-342900">
              <a:buAutoNum type="arabicPeriod" startAt="4"/>
            </a:pP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Подключен </a:t>
            </a:r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телефонный аппарат. </a:t>
            </a:r>
            <a:endParaRPr lang="ru-RU" dirty="0" smtClean="0">
              <a:latin typeface="Gotham Pro" pitchFamily="50" charset="0"/>
              <a:ea typeface="Roboto Light" pitchFamily="2" charset="0"/>
              <a:cs typeface="Gotham Pro" pitchFamily="50" charset="0"/>
            </a:endParaRPr>
          </a:p>
          <a:p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    Тестирование звонков</a:t>
            </a:r>
            <a:r>
              <a:rPr lang="en-US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через него</a:t>
            </a:r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.</a:t>
            </a:r>
            <a:b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</a:br>
            <a:endParaRPr lang="ru-RU" dirty="0">
              <a:latin typeface="Gotham Pro" pitchFamily="50" charset="0"/>
              <a:ea typeface="Roboto Light" pitchFamily="2" charset="0"/>
              <a:cs typeface="Gotham Pro" pitchFamily="50" charset="0"/>
            </a:endParaRPr>
          </a:p>
          <a:p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5.  Настроена </a:t>
            </a:r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переадресация звонков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существующих</a:t>
            </a:r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/>
            </a:r>
            <a:b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</a:b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     номеров </a:t>
            </a:r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(Ростелеком) на номер, арендованный в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Битрикс24</a:t>
            </a:r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.</a:t>
            </a:r>
            <a:b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</a:b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     Тем </a:t>
            </a:r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самым все звонки поступают на один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телефон</a:t>
            </a:r>
            <a:endParaRPr lang="ru-RU" dirty="0">
              <a:latin typeface="Gotham Pro" pitchFamily="50" charset="0"/>
              <a:ea typeface="Roboto Light" pitchFamily="2" charset="0"/>
              <a:cs typeface="Gotham Pro" pitchFamily="50" charset="0"/>
            </a:endParaRPr>
          </a:p>
        </p:txBody>
      </p:sp>
      <p:pic>
        <p:nvPicPr>
          <p:cNvPr id="11" name="Picture 9" descr="E:\Users\Глеб\Desktop\Жемчужная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73903"/>
            <a:ext cx="1728192" cy="40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77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Users\Глеб\Desktop\Жемчужная\templ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42" y="0"/>
            <a:ext cx="9167342" cy="687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321740"/>
            <a:ext cx="885698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Gotham Pro Black" pitchFamily="2" charset="0"/>
                <a:ea typeface="Roboto Light" pitchFamily="2" charset="0"/>
                <a:cs typeface="Gotham Pro Black" pitchFamily="2" charset="0"/>
              </a:rPr>
              <a:t>Подготовлены инструкции</a:t>
            </a:r>
            <a:endParaRPr lang="ru-RU" sz="3100" dirty="0">
              <a:solidFill>
                <a:schemeClr val="accent1">
                  <a:lumMod val="50000"/>
                </a:schemeClr>
              </a:solidFill>
              <a:latin typeface="Gotham Pro Black" pitchFamily="2" charset="0"/>
              <a:ea typeface="Roboto Light" pitchFamily="2" charset="0"/>
              <a:cs typeface="Gotham Pro Blac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124744"/>
            <a:ext cx="66967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Подготовлен пакет инструкций для типовых событий:</a:t>
            </a:r>
            <a:b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</a:br>
            <a:endParaRPr lang="ru-RU" dirty="0" smtClean="0">
              <a:latin typeface="Gotham Pro" pitchFamily="50" charset="0"/>
              <a:ea typeface="Roboto Light" pitchFamily="2" charset="0"/>
              <a:cs typeface="Gotham Pro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Поступил звонок с незнакомого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номера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Поступил звонок со знакомого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номера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Пришел новый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клиент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Пришел существующий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клиент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Нужно записать клиента на прием к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доктору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Клиент отменил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прием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Клиент перенес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прием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Новый клиент прошел первый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прием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Клиент прошел повторный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прием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Нужно обзвонить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клиентов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Нужно посмотреть расписание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докторов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Как обновить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прайс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Как пополнить баланс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телефонии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Как добавить доктора в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Битрикс24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Как удалить доктора в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Битрикс24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Как добавить в Битрикс24 нового </a:t>
            </a:r>
            <a:r>
              <a:rPr lang="ru-RU" dirty="0" smtClean="0">
                <a:latin typeface="Gotham Pro" pitchFamily="50" charset="0"/>
                <a:ea typeface="Roboto Light" pitchFamily="2" charset="0"/>
                <a:cs typeface="Gotham Pro" pitchFamily="50" charset="0"/>
              </a:rPr>
              <a:t>сотрудника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Gotham Pro" pitchFamily="50" charset="0"/>
                <a:ea typeface="Roboto Light" pitchFamily="2" charset="0"/>
                <a:cs typeface="Gotham Pro" pitchFamily="50" charset="0"/>
              </a:rPr>
              <a:t>Как добавить календари врачей (для новых администраторов)</a:t>
            </a:r>
          </a:p>
        </p:txBody>
      </p:sp>
      <p:pic>
        <p:nvPicPr>
          <p:cNvPr id="11" name="Picture 9" descr="E:\Users\Глеб\Desktop\Жемчужная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73903"/>
            <a:ext cx="1728192" cy="40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6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029">
            <a:off x="1811381" y="1744589"/>
            <a:ext cx="4536504" cy="638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3713">
            <a:off x="1658981" y="1592189"/>
            <a:ext cx="4536504" cy="638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321740"/>
            <a:ext cx="885698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Gotham Pro Black" pitchFamily="2" charset="0"/>
                <a:ea typeface="Roboto Light" pitchFamily="2" charset="0"/>
                <a:cs typeface="Gotham Pro Black" pitchFamily="2" charset="0"/>
              </a:rPr>
              <a:t>Подготовлены инструкции</a:t>
            </a:r>
            <a:endParaRPr lang="ru-RU" sz="3100" dirty="0">
              <a:solidFill>
                <a:schemeClr val="accent1">
                  <a:lumMod val="50000"/>
                </a:schemeClr>
              </a:solidFill>
              <a:latin typeface="Gotham Pro Black" pitchFamily="2" charset="0"/>
              <a:ea typeface="Roboto Light" pitchFamily="2" charset="0"/>
              <a:cs typeface="Gotham Pro Black" pitchFamily="2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74" y="1597635"/>
            <a:ext cx="4536504" cy="638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 descr="E:\Users\Глеб\Desktop\Жемчужная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73903"/>
            <a:ext cx="1728192" cy="40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Users\Глеб\Desktop\Жемчужная\templa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42" y="0"/>
            <a:ext cx="9167342" cy="687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7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10848</TotalTime>
  <Words>321</Words>
  <Application>Microsoft Office PowerPoint</Application>
  <PresentationFormat>Экран (4:3)</PresentationFormat>
  <Paragraphs>111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Воловенко</dc:creator>
  <cp:lastModifiedBy>MegamirPR</cp:lastModifiedBy>
  <cp:revision>524</cp:revision>
  <dcterms:created xsi:type="dcterms:W3CDTF">2012-04-16T14:45:46Z</dcterms:created>
  <dcterms:modified xsi:type="dcterms:W3CDTF">2018-03-28T09:40:59Z</dcterms:modified>
</cp:coreProperties>
</file>