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56" r:id="rId2"/>
    <p:sldId id="345" r:id="rId3"/>
    <p:sldId id="347" r:id="rId4"/>
    <p:sldId id="348" r:id="rId5"/>
    <p:sldId id="365" r:id="rId6"/>
    <p:sldId id="366" r:id="rId7"/>
    <p:sldId id="350" r:id="rId8"/>
    <p:sldId id="351" r:id="rId9"/>
    <p:sldId id="369" r:id="rId10"/>
    <p:sldId id="370" r:id="rId11"/>
    <p:sldId id="371" r:id="rId12"/>
    <p:sldId id="374" r:id="rId13"/>
    <p:sldId id="381" r:id="rId14"/>
    <p:sldId id="377" r:id="rId15"/>
    <p:sldId id="380" r:id="rId16"/>
    <p:sldId id="382" r:id="rId17"/>
    <p:sldId id="378" r:id="rId18"/>
    <p:sldId id="385" r:id="rId19"/>
    <p:sldId id="386" r:id="rId20"/>
    <p:sldId id="372" r:id="rId21"/>
    <p:sldId id="373" r:id="rId22"/>
    <p:sldId id="375" r:id="rId23"/>
    <p:sldId id="387" r:id="rId24"/>
    <p:sldId id="388" r:id="rId25"/>
    <p:sldId id="389" r:id="rId26"/>
    <p:sldId id="353" r:id="rId27"/>
    <p:sldId id="376" r:id="rId28"/>
    <p:sldId id="390" r:id="rId29"/>
    <p:sldId id="36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86146" autoAdjust="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9D3AA-9A3A-4EBB-BF12-B01A228DCB18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700CC-3E3A-482E-A352-635F865E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78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46C66-93D7-4341-BB1F-96897EAFB709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B9279-11DC-4C52-ADFB-332897D77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30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98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15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i="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B9279-11DC-4C52-ADFB-332897D7750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30171-FD36-4A1E-AAC9-BC1A1DFB08B3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6278-7E3C-410C-96D5-3E2A29321F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70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D4E6F9-1A1D-47ED-BCB7-04DB2ECEF337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F5AB8-FB3E-4390-8810-75D91944C5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89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0BF6A-DD1D-4F94-A3D6-452B33208DC8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8260F-0B3C-4B56-8351-9A20BA8059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13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150DD-3805-4241-B066-F528EF733E25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8AA1D-6377-411E-BC39-914722266D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03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5F6408-FA29-4768-9F8D-AF5E555FAB1C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F2A63-6CFA-4754-98C2-A2E06161E1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236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882B1-52A0-458D-A6C9-333086BA36A1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B2A02-A64F-4E1E-9AE5-1BAF222C5E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12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D5C6D6-DE67-47EC-B562-C765863B67DE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E1092-4AFE-4C35-A16E-DF9D289877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808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A0E7F-CEAC-4EEA-9411-E7CE32C7B066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C58EA-E2DA-4F3B-AD40-4A35828F45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52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3D6DB-3173-440B-88FD-22769DB8B0F2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C8783-FF10-4707-88E4-D46C967CFF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008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6AF88F-515E-4F02-92BB-CC968E840A69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C6364-F3BF-42F0-938D-545B358742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63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4BDB4-7A7A-4D4B-9DCD-E1A032454A02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7AFA4-DAE2-406A-AD63-D28EDDB5B6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74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36BC4F-5EDC-49AC-BE6E-EF1331615FAD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EF59FA-1172-4B02-8952-CD65817BD9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5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43563" y="782944"/>
            <a:ext cx="8483937" cy="228601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История внедрения                      в Мега Мир ИТ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081" y="3068960"/>
            <a:ext cx="778290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УВЕЛИЧЕНИЕ ПРИБЫЛИ КОМПАНИИ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БОЛЕЕ ЧЕМ НА </a:t>
            </a:r>
            <a:r>
              <a:rPr lang="ru-RU" sz="4400" b="1" dirty="0" smtClean="0">
                <a:solidFill>
                  <a:schemeClr val="bg1"/>
                </a:solidFill>
              </a:rPr>
              <a:t>30%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www.bitrix24.com/bitrix/templates/landing_height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21336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3319" y="38283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916" y="382834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3068" y="4684494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Купряков Дмитрий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180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755417" y="4509120"/>
            <a:ext cx="1981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35757" y="879103"/>
            <a:ext cx="703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Отвечаем </a:t>
            </a:r>
            <a:r>
              <a:rPr lang="ru-RU" sz="2000" b="1" dirty="0">
                <a:solidFill>
                  <a:schemeClr val="bg1"/>
                </a:solidFill>
              </a:rPr>
              <a:t>на запросы клиентов быстрее конкурентов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1599183"/>
            <a:ext cx="209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«До»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76056" y="3126447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Несвоевременные ответы на входящие запросы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Топ фраз: «Зайди скайп», «Я отправил на почту»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21" y="2123681"/>
            <a:ext cx="22193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3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75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347864" y="1599183"/>
            <a:ext cx="209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«После»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44008" y="2492896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Все общение перенесено в одно место – Битрикс24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Время реакции на входящие заявки – 15 мин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74" y="2564904"/>
            <a:ext cx="34956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6869113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35757" y="879103"/>
            <a:ext cx="703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Отвечаем </a:t>
            </a:r>
            <a:r>
              <a:rPr lang="ru-RU" sz="2000" b="1" dirty="0">
                <a:solidFill>
                  <a:schemeClr val="bg1"/>
                </a:solidFill>
              </a:rPr>
              <a:t>на запросы клиентов быстрее конкурентов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4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26" y="1668329"/>
            <a:ext cx="6926800" cy="500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35757" y="879103"/>
            <a:ext cx="703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Отвечаем </a:t>
            </a:r>
            <a:r>
              <a:rPr lang="ru-RU" sz="2000" b="1" dirty="0">
                <a:solidFill>
                  <a:schemeClr val="bg1"/>
                </a:solidFill>
              </a:rPr>
              <a:t>на запросы клиентов быстрее конкурентов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3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264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23728" y="170080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Открытые линии</a:t>
            </a:r>
            <a:endParaRPr lang="ru-RU" sz="24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3242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96194"/>
            <a:ext cx="564654" cy="56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35757" y="879103"/>
            <a:ext cx="703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Отвечаем </a:t>
            </a:r>
            <a:r>
              <a:rPr lang="ru-RU" sz="2000" b="1" dirty="0">
                <a:solidFill>
                  <a:schemeClr val="bg1"/>
                </a:solidFill>
              </a:rPr>
              <a:t>на запросы клиентов быстрее конкурентов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3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87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23728" y="170080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Открытые линии</a:t>
            </a:r>
            <a:endParaRPr lang="ru-RU" sz="24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3242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96194"/>
            <a:ext cx="564654" cy="56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28728"/>
            <a:ext cx="3857107" cy="333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35757" y="879103"/>
            <a:ext cx="703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Отвечаем </a:t>
            </a:r>
            <a:r>
              <a:rPr lang="ru-RU" sz="2000" b="1" dirty="0">
                <a:solidFill>
                  <a:schemeClr val="bg1"/>
                </a:solidFill>
              </a:rPr>
              <a:t>на запросы клиентов быстрее конкурентов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3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41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23728" y="170080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Открытые линии</a:t>
            </a:r>
            <a:endParaRPr lang="ru-RU" sz="24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3242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96194"/>
            <a:ext cx="564654" cy="56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28728"/>
            <a:ext cx="3857107" cy="333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342" y="3789040"/>
            <a:ext cx="53149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35757" y="879103"/>
            <a:ext cx="703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Отвечаем </a:t>
            </a:r>
            <a:r>
              <a:rPr lang="ru-RU" sz="2000" b="1" dirty="0">
                <a:solidFill>
                  <a:schemeClr val="bg1"/>
                </a:solidFill>
              </a:rPr>
              <a:t>на запросы клиентов быстрее конкурентов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9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005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23728" y="170080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Онлайн-чат</a:t>
            </a:r>
            <a:endParaRPr lang="ru-RU" sz="24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2247606"/>
            <a:ext cx="9277350" cy="458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5796136" y="5589240"/>
            <a:ext cx="1152128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35757" y="879103"/>
            <a:ext cx="703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Отвечаем </a:t>
            </a:r>
            <a:r>
              <a:rPr lang="ru-RU" sz="2000" b="1" dirty="0">
                <a:solidFill>
                  <a:schemeClr val="bg1"/>
                </a:solidFill>
              </a:rPr>
              <a:t>на запросы клиентов быстрее конкурентов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2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774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23728" y="170080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Онлайн-чат</a:t>
            </a:r>
            <a:endParaRPr lang="ru-RU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79" y="1927380"/>
            <a:ext cx="2242368" cy="361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30027"/>
            <a:ext cx="2420748" cy="423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3" y="2136833"/>
            <a:ext cx="2677686" cy="44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7918116" y="4349002"/>
            <a:ext cx="398300" cy="1357416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203879" y="4509120"/>
            <a:ext cx="1536473" cy="1296144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203848" y="5706418"/>
            <a:ext cx="3713731" cy="501104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21" y="5684193"/>
            <a:ext cx="20859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35757" y="879103"/>
            <a:ext cx="703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Отвечаем </a:t>
            </a:r>
            <a:r>
              <a:rPr lang="ru-RU" sz="2000" b="1" dirty="0">
                <a:solidFill>
                  <a:schemeClr val="bg1"/>
                </a:solidFill>
              </a:rPr>
              <a:t>на запросы клиентов быстрее конкурентов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20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64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23728" y="170080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Интеграция с сайтом</a:t>
            </a:r>
            <a:endParaRPr 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94003"/>
            <a:ext cx="79438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435932"/>
            <a:ext cx="97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Форма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79712" y="5454516"/>
            <a:ext cx="97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Почта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522838" y="5454516"/>
            <a:ext cx="149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Сотрудник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32223" y="5435932"/>
            <a:ext cx="92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CRM</a:t>
            </a:r>
            <a:endParaRPr lang="ru-RU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547664" y="5619433"/>
            <a:ext cx="38717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915816" y="5661248"/>
            <a:ext cx="38717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092280" y="5589240"/>
            <a:ext cx="38717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53817" y="5205995"/>
            <a:ext cx="46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5757" y="879103"/>
            <a:ext cx="703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Отвечаем </a:t>
            </a:r>
            <a:r>
              <a:rPr lang="ru-RU" sz="2000" b="1" dirty="0">
                <a:solidFill>
                  <a:schemeClr val="bg1"/>
                </a:solidFill>
              </a:rPr>
              <a:t>на запросы клиентов быстрее конкурентов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7864" y="5454516"/>
            <a:ext cx="187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Руководитель</a:t>
            </a:r>
            <a:endParaRPr lang="ru-RU" b="1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151435" y="5639182"/>
            <a:ext cx="38717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29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751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23728" y="170080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Интеграция с сайтом</a:t>
            </a:r>
            <a:endParaRPr 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94003"/>
            <a:ext cx="79438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>
            <a:off x="7884368" y="4975303"/>
            <a:ext cx="0" cy="460629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168887" y="4975303"/>
            <a:ext cx="671548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1168887" y="4975303"/>
            <a:ext cx="0" cy="46062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35757" y="879103"/>
            <a:ext cx="703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Отвечаем </a:t>
            </a:r>
            <a:r>
              <a:rPr lang="ru-RU" sz="2000" b="1" dirty="0">
                <a:solidFill>
                  <a:schemeClr val="bg1"/>
                </a:solidFill>
              </a:rPr>
              <a:t>на запросы клиентов быстрее конкурентов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5435932"/>
            <a:ext cx="97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Форма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79712" y="5454516"/>
            <a:ext cx="97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Почта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522838" y="5454516"/>
            <a:ext cx="149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Сотрудник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532223" y="5435932"/>
            <a:ext cx="92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CRM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347864" y="5454516"/>
            <a:ext cx="187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Руководитель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21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24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54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98012" y="879103"/>
            <a:ext cx="5070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Какие задачи решает Битрикс24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www.bitrix24.ru/bitrix/templates/b24_new/img/main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2" y="2366019"/>
            <a:ext cx="18573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7814"/>
            <a:ext cx="857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47664" y="3153742"/>
            <a:ext cx="2095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Увеличение объема продаж и аналитика </a:t>
            </a:r>
            <a:r>
              <a:rPr lang="en-US" dirty="0" smtClean="0"/>
              <a:t>(CRM)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7814"/>
            <a:ext cx="857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92080" y="325327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Управление проектами и работа с задачами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857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47663" y="4758595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Налаживание </a:t>
            </a:r>
            <a:r>
              <a:rPr lang="ru-RU" dirty="0" err="1" smtClean="0"/>
              <a:t>коммуни-каций</a:t>
            </a: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53136"/>
            <a:ext cx="857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292080" y="472514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Снижение издержек (бизнес-процессы)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20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05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44400" y="879103"/>
            <a:ext cx="2618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Шаблоны задач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1599183"/>
            <a:ext cx="209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«До»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76056" y="3126447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Каждый сотрудник ставит задачу как хочет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Не хватает информации для выполнения задачи</a:t>
            </a:r>
          </a:p>
        </p:txBody>
      </p:sp>
      <p:pic>
        <p:nvPicPr>
          <p:cNvPr id="3074" name="Picture 2" descr="http://rupark.com/img21377967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92" y="2492896"/>
            <a:ext cx="3672408" cy="360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3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331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44400" y="879103"/>
            <a:ext cx="2618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Шаблоны задач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1599183"/>
            <a:ext cx="209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«После»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76056" y="3126447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Правильно выставленная задача – гарантия ее выполнения</a:t>
            </a:r>
          </a:p>
        </p:txBody>
      </p:sp>
      <p:pic>
        <p:nvPicPr>
          <p:cNvPr id="5124" name="Picture 4" descr="http://onray.ru/images/puzz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2564904"/>
            <a:ext cx="40005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3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14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44400" y="879103"/>
            <a:ext cx="2618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Шаблоны задач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916832"/>
            <a:ext cx="56578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3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08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81165" y="879103"/>
            <a:ext cx="2145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Живая лента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15" y="1742517"/>
            <a:ext cx="703897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3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458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40923" y="879103"/>
            <a:ext cx="3225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Важные сообщения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1" y="1904634"/>
            <a:ext cx="8781057" cy="453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3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75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12337" y="879103"/>
            <a:ext cx="2282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Доп. продажи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908092"/>
            <a:ext cx="9001000" cy="452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3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81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21720" y="879103"/>
            <a:ext cx="1663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Результаты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45990"/>
            <a:ext cx="7972870" cy="478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7144" y="2868456"/>
            <a:ext cx="21984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+30%</a:t>
            </a:r>
          </a:p>
          <a:p>
            <a:r>
              <a:rPr lang="ru-RU" b="1" dirty="0">
                <a:solidFill>
                  <a:srgbClr val="00B0F0"/>
                </a:solidFill>
              </a:rPr>
              <a:t>к</a:t>
            </a:r>
            <a:r>
              <a:rPr lang="ru-RU" b="1" dirty="0" smtClean="0">
                <a:solidFill>
                  <a:srgbClr val="00B0F0"/>
                </a:solidFill>
              </a:rPr>
              <a:t> эффективности</a:t>
            </a:r>
          </a:p>
          <a:p>
            <a:r>
              <a:rPr lang="ru-RU" b="1" dirty="0">
                <a:solidFill>
                  <a:srgbClr val="00B0F0"/>
                </a:solidFill>
              </a:rPr>
              <a:t>о</a:t>
            </a:r>
            <a:r>
              <a:rPr lang="ru-RU" b="1" dirty="0" smtClean="0">
                <a:solidFill>
                  <a:srgbClr val="00B0F0"/>
                </a:solidFill>
              </a:rPr>
              <a:t>тдела продаж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3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46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66343" y="879103"/>
            <a:ext cx="2974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Стоимость Битрикс24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3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митрий\Desktop\Screenshot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" y="2492896"/>
            <a:ext cx="9039731" cy="387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2444" y="186425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Облачное решение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92426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66343" y="879103"/>
            <a:ext cx="2974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Стоимость Битрикс24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3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2444" y="186425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Коробочное решение</a:t>
            </a:r>
            <a:endParaRPr lang="ru-RU" sz="2000" dirty="0"/>
          </a:p>
        </p:txBody>
      </p:sp>
      <p:pic>
        <p:nvPicPr>
          <p:cNvPr id="2051" name="Picture 3" descr="C:\Users\Дмитрий\Desktop\Screenshot_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9" y="2780928"/>
            <a:ext cx="9024078" cy="32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535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98468" y="2420888"/>
            <a:ext cx="8229600" cy="237626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Запись на </a:t>
            </a:r>
            <a:r>
              <a:rPr lang="ru-RU" sz="3200" u="sng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бесплатную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консультацию: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expert@mmit.ru</a:t>
            </a:r>
            <a:endParaRPr lang="ru-RU" sz="3200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(3952) 60-77-28</a:t>
            </a:r>
            <a:endParaRPr lang="ru-RU" sz="32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7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31080" y="4768485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Купряков Дмитрий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622668" y="4509120"/>
            <a:ext cx="1981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63688" y="1628800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Благодарим за внимание!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77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37429" y="879103"/>
            <a:ext cx="4832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Работаем с клиентами качественнее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1599183"/>
            <a:ext cx="209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«До»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76056" y="2420888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Потеря информации о клиентах</a:t>
            </a:r>
            <a:br>
              <a:rPr lang="ru-RU" sz="2400" dirty="0" smtClean="0"/>
            </a:b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Отсутствие отчётов</a:t>
            </a:r>
            <a:br>
              <a:rPr lang="ru-RU" sz="2400" dirty="0" smtClean="0"/>
            </a:b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Завязка клиента на</a:t>
            </a:r>
            <a:br>
              <a:rPr lang="ru-RU" sz="2400" dirty="0" smtClean="0"/>
            </a:br>
            <a:r>
              <a:rPr lang="ru-RU" sz="2400" dirty="0" smtClean="0"/>
              <a:t>конкретном человеке</a:t>
            </a:r>
            <a:br>
              <a:rPr lang="ru-RU" sz="2400" dirty="0" smtClean="0"/>
            </a:b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 т.д.</a:t>
            </a:r>
          </a:p>
        </p:txBody>
      </p:sp>
      <p:pic>
        <p:nvPicPr>
          <p:cNvPr id="3074" name="Picture 2" descr="http://www.fukuleaks.org/web/wp-content/uploads/2015/02/leakybuck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4" y="2511574"/>
            <a:ext cx="4487598" cy="33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3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549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37406" y="879103"/>
            <a:ext cx="4832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Работаем с клиентами качественнее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1599183"/>
            <a:ext cx="209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«После»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32040" y="2564904"/>
            <a:ext cx="381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Полная информация о клиентах, в надежном месте</a:t>
            </a:r>
            <a:br>
              <a:rPr lang="ru-RU" sz="2000" dirty="0" smtClean="0"/>
            </a:b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Масса отчетов</a:t>
            </a:r>
            <a:br>
              <a:rPr lang="ru-RU" sz="2000" dirty="0" smtClean="0"/>
            </a:b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 клиентом может работать любой менеджер</a:t>
            </a:r>
            <a:br>
              <a:rPr lang="ru-RU" sz="2000" dirty="0" smtClean="0"/>
            </a:b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Воронка продаж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3" y="2589907"/>
            <a:ext cx="4479164" cy="335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3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11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37406" y="879103"/>
            <a:ext cx="4832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Работаем с клиентами качественнее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" y="1484784"/>
            <a:ext cx="8998926" cy="461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3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233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37406" y="879103"/>
            <a:ext cx="4832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Работаем с клиентами качественнее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88" y="1988840"/>
            <a:ext cx="8001033" cy="409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3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33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16608" y="879103"/>
            <a:ext cx="5874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Научили Битрикс24 «разговаривать»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1599183"/>
            <a:ext cx="209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«До»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92080" y="2996952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Менеджеры забывали связаться с клиентом в назначенный день</a:t>
            </a:r>
            <a:br>
              <a:rPr lang="ru-RU" sz="2000" dirty="0" smtClean="0"/>
            </a:b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Сотрудники забывали что-то сделать</a:t>
            </a:r>
          </a:p>
        </p:txBody>
      </p:sp>
      <p:pic>
        <p:nvPicPr>
          <p:cNvPr id="3076" name="Picture 4" descr="http://www.zooclub.ru/attach/fotogal/clip/fish/2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87" y="2492896"/>
            <a:ext cx="4820169" cy="334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3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87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16608" y="879103"/>
            <a:ext cx="5874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Научили Битрикс24 «разговаривать»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1599183"/>
            <a:ext cx="209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«После»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76056" y="2635371"/>
            <a:ext cx="360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SMS-</a:t>
            </a:r>
            <a:r>
              <a:rPr lang="ru-RU" sz="2000" dirty="0" smtClean="0"/>
              <a:t>, </a:t>
            </a:r>
            <a:r>
              <a:rPr lang="en-US" sz="2000" dirty="0" smtClean="0"/>
              <a:t>email</a:t>
            </a:r>
            <a:r>
              <a:rPr lang="ru-RU" sz="2000" dirty="0" smtClean="0"/>
              <a:t>-уведомления о том, что нужно выполнить то или иное действие</a:t>
            </a:r>
            <a:br>
              <a:rPr lang="ru-RU" sz="2000" dirty="0" smtClean="0"/>
            </a:b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Снижение до минимума человеческого фактора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Крупные сделки стали заключаться чаще</a:t>
            </a:r>
          </a:p>
        </p:txBody>
      </p:sp>
      <p:pic>
        <p:nvPicPr>
          <p:cNvPr id="1028" name="Picture 4" descr="http://vse-temu.org/wp-content/uploads/2015/09/914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8" y="2962535"/>
            <a:ext cx="4301982" cy="241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3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81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91748" y="879103"/>
            <a:ext cx="4923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Научили </a:t>
            </a:r>
            <a:r>
              <a:rPr lang="ru-RU" sz="2000" b="1" dirty="0">
                <a:solidFill>
                  <a:schemeClr val="bg1"/>
                </a:solidFill>
              </a:rPr>
              <a:t>Битрикс24 «разговаривать»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8" y="2614054"/>
            <a:ext cx="7040563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24325" y="199764"/>
            <a:ext cx="192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www.bitrix24.ru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97" y="234569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www.crm-mmit.ru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3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569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395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3951</TotalTime>
  <Words>400</Words>
  <Application>Microsoft Office PowerPoint</Application>
  <PresentationFormat>Экран (4:3)</PresentationFormat>
  <Paragraphs>182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увеличить эффективность Вашего сайта в 12 раз</dc:title>
  <dc:creator>антон</dc:creator>
  <cp:lastModifiedBy>Дмитрий</cp:lastModifiedBy>
  <cp:revision>270</cp:revision>
  <dcterms:created xsi:type="dcterms:W3CDTF">2014-11-16T11:30:13Z</dcterms:created>
  <dcterms:modified xsi:type="dcterms:W3CDTF">2018-03-29T08:00:26Z</dcterms:modified>
</cp:coreProperties>
</file>