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30"/>
  </p:notesMasterIdLst>
  <p:handoutMasterIdLst>
    <p:handoutMasterId r:id="rId31"/>
  </p:handoutMasterIdLst>
  <p:sldIdLst>
    <p:sldId id="999" r:id="rId3"/>
    <p:sldId id="1003" r:id="rId4"/>
    <p:sldId id="1017" r:id="rId5"/>
    <p:sldId id="1005" r:id="rId6"/>
    <p:sldId id="1001" r:id="rId7"/>
    <p:sldId id="1004" r:id="rId8"/>
    <p:sldId id="1018" r:id="rId9"/>
    <p:sldId id="1006" r:id="rId10"/>
    <p:sldId id="1007" r:id="rId11"/>
    <p:sldId id="1008" r:id="rId12"/>
    <p:sldId id="1009" r:id="rId13"/>
    <p:sldId id="1019" r:id="rId14"/>
    <p:sldId id="1016" r:id="rId15"/>
    <p:sldId id="1020" r:id="rId16"/>
    <p:sldId id="1015" r:id="rId17"/>
    <p:sldId id="1013" r:id="rId18"/>
    <p:sldId id="1014" r:id="rId19"/>
    <p:sldId id="1011" r:id="rId20"/>
    <p:sldId id="1021" r:id="rId21"/>
    <p:sldId id="1022" r:id="rId22"/>
    <p:sldId id="1023" r:id="rId23"/>
    <p:sldId id="1024" r:id="rId24"/>
    <p:sldId id="1025" r:id="rId25"/>
    <p:sldId id="1027" r:id="rId26"/>
    <p:sldId id="1026" r:id="rId27"/>
    <p:sldId id="1010" r:id="rId28"/>
    <p:sldId id="1000" r:id="rId29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99"/>
            <p14:sldId id="1003"/>
            <p14:sldId id="1017"/>
            <p14:sldId id="1005"/>
            <p14:sldId id="1001"/>
            <p14:sldId id="1004"/>
            <p14:sldId id="1018"/>
            <p14:sldId id="1006"/>
            <p14:sldId id="1007"/>
            <p14:sldId id="1008"/>
            <p14:sldId id="1009"/>
            <p14:sldId id="1019"/>
            <p14:sldId id="1016"/>
            <p14:sldId id="1020"/>
            <p14:sldId id="1015"/>
            <p14:sldId id="1013"/>
            <p14:sldId id="1014"/>
            <p14:sldId id="1011"/>
            <p14:sldId id="1021"/>
            <p14:sldId id="1022"/>
            <p14:sldId id="1023"/>
            <p14:sldId id="1024"/>
            <p14:sldId id="1025"/>
            <p14:sldId id="1027"/>
            <p14:sldId id="1026"/>
            <p14:sldId id="1010"/>
            <p14:sldId id="100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9999"/>
    <a:srgbClr val="C4CEC8"/>
    <a:srgbClr val="0066CC"/>
    <a:srgbClr val="FF66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1119" autoAdjust="0"/>
  </p:normalViewPr>
  <p:slideViewPr>
    <p:cSldViewPr>
      <p:cViewPr>
        <p:scale>
          <a:sx n="67" d="100"/>
          <a:sy n="67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4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6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6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27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4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263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497041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Современные тенденции против устаревших стереотипов бизнеса</a:t>
            </a:r>
            <a:endParaRPr lang="ru-RU" sz="32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3888" y="3645024"/>
            <a:ext cx="1981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3988" y="3815499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Купряков Дмитрий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filippov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03" y="1446452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Users\Annie\Desktop\Мега Мир IT\Семинар 26 октября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2958"/>
            <a:ext cx="1788197" cy="4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163252" y="251823"/>
            <a:ext cx="767743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Экономика «</a:t>
            </a:r>
            <a:r>
              <a:rPr lang="ru-RU" sz="3200" b="1" dirty="0" err="1" smtClean="0"/>
              <a:t>удаленки</a:t>
            </a:r>
            <a:r>
              <a:rPr lang="ru-RU" sz="3200" b="1" dirty="0" smtClean="0"/>
              <a:t>»</a:t>
            </a:r>
            <a:endParaRPr lang="ru-RU" sz="3200" b="1" dirty="0">
              <a:latin typeface="+mn-lt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e75a72dbbcb9da5dd491af5b9f425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5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7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e5f4a63f3bf6bdb476feb5a86e6677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06" y="483743"/>
            <a:ext cx="6264696" cy="58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323528" y="303457"/>
            <a:ext cx="8092316" cy="728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Программное</a:t>
            </a:r>
            <a:r>
              <a:rPr lang="ru-RU" sz="2400" b="1" dirty="0"/>
              <a:t> обеспечение </a:t>
            </a:r>
            <a:r>
              <a:rPr lang="ru-RU" sz="2400" b="1" dirty="0" smtClean="0"/>
              <a:t>при удаленной занятости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6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539552" y="2209211"/>
            <a:ext cx="8092316" cy="14358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Б</a:t>
            </a:r>
            <a:r>
              <a:rPr lang="ru-RU" sz="3200" dirty="0" smtClean="0"/>
              <a:t>ыстрые </a:t>
            </a:r>
            <a:r>
              <a:rPr lang="ru-RU" sz="3200" dirty="0"/>
              <a:t>коммуникации в компании как конкурентное преимущество</a:t>
            </a:r>
            <a:endParaRPr lang="ru-RU" sz="3200" b="1" dirty="0">
              <a:latin typeface="+mn-lt"/>
            </a:endParaRPr>
          </a:p>
        </p:txBody>
      </p:sp>
      <p:pic>
        <p:nvPicPr>
          <p:cNvPr id="5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6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8"/>
          <p:cNvSpPr/>
          <p:nvPr/>
        </p:nvSpPr>
        <p:spPr>
          <a:xfrm>
            <a:off x="-26214" y="-26292"/>
            <a:ext cx="9350742" cy="6884292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1" name="Rectangle 18"/>
          <p:cNvSpPr/>
          <p:nvPr/>
        </p:nvSpPr>
        <p:spPr>
          <a:xfrm>
            <a:off x="-26214" y="-26292"/>
            <a:ext cx="9350742" cy="6884292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804"/>
          <a:stretch/>
        </p:blipFill>
        <p:spPr>
          <a:xfrm>
            <a:off x="-55435" y="-26292"/>
            <a:ext cx="10317776" cy="6876798"/>
          </a:xfrm>
          <a:prstGeom prst="rect">
            <a:avLst/>
          </a:prstGeom>
        </p:spPr>
      </p:pic>
      <p:pic>
        <p:nvPicPr>
          <p:cNvPr id="9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Users\Annie\Desktop\Мега Мир IT\Семинар 26 октября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4" y="6328523"/>
            <a:ext cx="1788197" cy="4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8"/>
          <p:cNvSpPr/>
          <p:nvPr/>
        </p:nvSpPr>
        <p:spPr>
          <a:xfrm>
            <a:off x="-26214" y="-26292"/>
            <a:ext cx="9422750" cy="6884292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1239608"/>
            <a:ext cx="7391400" cy="38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20"/>
              </a:lnSpc>
            </a:pPr>
            <a:r>
              <a:rPr lang="ru-RU" sz="3200" b="1" spc="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Ускорение бизнес-коммуникаций</a:t>
            </a:r>
            <a:endParaRPr lang="en-US" sz="3200" b="1" spc="38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lnSpc>
                <a:spcPts val="6020"/>
              </a:lnSpc>
            </a:pPr>
            <a:r>
              <a:rPr lang="ru-RU" sz="3200" b="1" spc="38" dirty="0" err="1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мессенджеры</a:t>
            </a:r>
            <a:endParaRPr lang="ru-RU" sz="3200" b="1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lnSpc>
                <a:spcPts val="6020"/>
              </a:lnSpc>
            </a:pPr>
            <a:r>
              <a:rPr lang="ru-RU" sz="3200" b="1" spc="38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чат-боты</a:t>
            </a:r>
            <a:endParaRPr lang="ru-RU" sz="3200" b="1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lnSpc>
                <a:spcPts val="4020"/>
              </a:lnSpc>
            </a:pPr>
            <a:r>
              <a:rPr lang="ru-RU" sz="3200" b="1" spc="38" dirty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Искусственный </a:t>
            </a:r>
          </a:p>
          <a:p>
            <a:pPr algn="ctr">
              <a:lnSpc>
                <a:spcPts val="4020"/>
              </a:lnSpc>
            </a:pPr>
            <a:r>
              <a:rPr lang="ru-RU" sz="3200" b="1" spc="38" dirty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интеллект</a:t>
            </a:r>
            <a:endParaRPr lang="fr-FR" sz="3200" b="1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52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Выйти на клиента все сложнее</a:t>
            </a:r>
          </a:p>
        </p:txBody>
      </p:sp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95600" y="2438401"/>
            <a:ext cx="6172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CCFF"/>
              </a:buClr>
            </a:pPr>
            <a:r>
              <a:rPr lang="ru-RU" dirty="0">
                <a:latin typeface="Trebuchet MS Обычный" charset="0"/>
              </a:rPr>
              <a:t>Ищите новые каналы для выхода на клиентов</a:t>
            </a:r>
          </a:p>
          <a:p>
            <a:pPr>
              <a:buClr>
                <a:srgbClr val="33CCFF"/>
              </a:buClr>
            </a:pPr>
            <a:endParaRPr lang="ru-RU" dirty="0"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dirty="0"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dirty="0">
                <a:latin typeface="Trebuchet MS Обычный" charset="0"/>
              </a:rPr>
              <a:t>Отрабатывайте каждую возможность </a:t>
            </a: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dirty="0">
                <a:solidFill>
                  <a:srgbClr val="222222"/>
                </a:solidFill>
                <a:latin typeface="Trebuchet MS Обычный" charset="0"/>
              </a:rPr>
              <a:t>Работайте </a:t>
            </a: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персонализировано</a:t>
            </a: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dirty="0" smtClean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Работайте с накопленной клиентской базой</a:t>
            </a:r>
            <a:r>
              <a:rPr lang="en-US" dirty="0" smtClean="0">
                <a:solidFill>
                  <a:srgbClr val="222222"/>
                </a:solidFill>
                <a:latin typeface="Trebuchet MS Обычный" charset="0"/>
              </a:rPr>
              <a:t>. </a:t>
            </a: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Ведите </a:t>
            </a:r>
            <a:r>
              <a:rPr lang="ru-RU" dirty="0" err="1" smtClean="0">
                <a:solidFill>
                  <a:srgbClr val="222222"/>
                </a:solidFill>
                <a:latin typeface="Trebuchet MS Обычный" charset="0"/>
              </a:rPr>
              <a:t>проактивный</a:t>
            </a: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 маркетинг.</a:t>
            </a:r>
            <a:endParaRPr lang="ru-RU" dirty="0">
              <a:solidFill>
                <a:srgbClr val="222222"/>
              </a:solidFill>
              <a:latin typeface="pt_serifregula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latin typeface="Trebuchet MS Обычный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latin typeface="Trebuchet MS Обычный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18" y="2286000"/>
            <a:ext cx="601842" cy="6018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86200"/>
            <a:ext cx="621160" cy="6211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53" y="3140511"/>
            <a:ext cx="590550" cy="590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192" y="4908942"/>
            <a:ext cx="596776" cy="596776"/>
          </a:xfrm>
          <a:prstGeom prst="rect">
            <a:avLst/>
          </a:prstGeom>
        </p:spPr>
      </p:pic>
      <p:pic>
        <p:nvPicPr>
          <p:cNvPr id="20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6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5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960948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0" dirty="0" smtClean="0">
                <a:latin typeface="+mn-lt"/>
              </a:rPr>
              <a:t>Мессенджеры </a:t>
            </a:r>
            <a:r>
              <a:rPr lang="ru-RU" sz="2800" b="0" dirty="0">
                <a:latin typeface="+mn-lt"/>
              </a:rPr>
              <a:t>становятся новыми браузерами, а боты — новыми </a:t>
            </a:r>
            <a:r>
              <a:rPr lang="ru-RU" sz="2800" b="0" dirty="0" smtClean="0">
                <a:latin typeface="+mn-lt"/>
              </a:rPr>
              <a:t>сайтами</a:t>
            </a:r>
            <a:r>
              <a:rPr lang="ru-RU" sz="2800" b="0" dirty="0">
                <a:latin typeface="+mn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9829" y="5715000"/>
            <a:ext cx="303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800" b="0" dirty="0" smtClean="0">
                <a:latin typeface="+mn-lt"/>
              </a:rPr>
              <a:t>—  </a:t>
            </a:r>
            <a:r>
              <a:rPr lang="ru-RU" sz="2000" b="0" dirty="0">
                <a:latin typeface="+mn-lt"/>
              </a:rPr>
              <a:t>Тед Ливингстон, </a:t>
            </a:r>
            <a:r>
              <a:rPr lang="en-US" sz="2000" b="0" dirty="0" err="1">
                <a:latin typeface="+mn-lt"/>
              </a:rPr>
              <a:t>Kik</a:t>
            </a:r>
            <a:endParaRPr lang="ru-RU" sz="2000" b="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99" y="649490"/>
            <a:ext cx="6237540" cy="41402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65412" y="2241507"/>
            <a:ext cx="16113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20000" dirty="0">
              <a:solidFill>
                <a:srgbClr val="FFFFFF"/>
              </a:solidFill>
            </a:endParaRP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1302971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+mn-lt"/>
            </a:endParaRPr>
          </a:p>
          <a:p>
            <a:endParaRPr lang="ru-RU" sz="2400" dirty="0">
              <a:latin typeface="+mn-lt"/>
            </a:endParaRPr>
          </a:p>
          <a:p>
            <a:r>
              <a:rPr lang="ru-RU" sz="2400" dirty="0" smtClean="0">
                <a:latin typeface="+mn-lt"/>
              </a:rPr>
              <a:t>Банкомат </a:t>
            </a:r>
            <a:r>
              <a:rPr lang="en-US" sz="2400" dirty="0" smtClean="0">
                <a:latin typeface="+mn-lt"/>
              </a:rPr>
              <a:t>VS </a:t>
            </a:r>
            <a:r>
              <a:rPr lang="ru-RU" sz="2400" dirty="0" err="1" smtClean="0">
                <a:latin typeface="+mn-lt"/>
              </a:rPr>
              <a:t>Операционист</a:t>
            </a:r>
            <a:endParaRPr lang="ru-RU" sz="2400" dirty="0" smtClean="0">
              <a:latin typeface="+mn-lt"/>
            </a:endParaRPr>
          </a:p>
          <a:p>
            <a:pPr algn="ctr"/>
            <a:r>
              <a:rPr lang="ru-RU" sz="2400" b="0" dirty="0" smtClean="0">
                <a:latin typeface="+mn-lt"/>
              </a:rPr>
              <a:t>Круглосуточно</a:t>
            </a:r>
          </a:p>
          <a:p>
            <a:pPr algn="ctr"/>
            <a:r>
              <a:rPr lang="ru-RU" sz="2400" b="0" dirty="0" smtClean="0">
                <a:latin typeface="+mn-lt"/>
              </a:rPr>
              <a:t>Заточен на эту работу</a:t>
            </a:r>
          </a:p>
          <a:p>
            <a:pPr algn="ctr"/>
            <a:r>
              <a:rPr lang="ru-RU" sz="2400" b="0" dirty="0">
                <a:latin typeface="+mn-lt"/>
              </a:rPr>
              <a:t>Не зависит от настроения</a:t>
            </a:r>
          </a:p>
          <a:p>
            <a:endParaRPr lang="ru-RU" sz="2400" b="0" dirty="0" smtClean="0">
              <a:latin typeface="+mn-lt"/>
            </a:endParaRPr>
          </a:p>
          <a:p>
            <a:endParaRPr lang="ru-RU" sz="2400" b="0" dirty="0" smtClean="0">
              <a:latin typeface="+mn-lt"/>
            </a:endParaRPr>
          </a:p>
          <a:p>
            <a:endParaRPr lang="ru-RU" sz="2400" b="0" dirty="0">
              <a:latin typeface="+mn-lt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21718" y="24227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3200" dirty="0" smtClean="0">
                <a:solidFill>
                  <a:srgbClr val="000000"/>
                </a:solidFill>
                <a:latin typeface="Calibri" charset="0"/>
              </a:rPr>
              <a:t>«Боты» в обыденной жизни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9315"/>
            <a:ext cx="3048000" cy="44270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71600" y="5562600"/>
            <a:ext cx="6823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0" i="1" dirty="0">
                <a:latin typeface="+mn-lt"/>
              </a:rPr>
              <a:t>Всего 15-20 лет, и мы не знаем как жить без них </a:t>
            </a: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89" y="6381328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371600"/>
            <a:ext cx="63177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n-lt"/>
              </a:rPr>
              <a:t>Замена рутины</a:t>
            </a:r>
          </a:p>
          <a:p>
            <a:pPr lvl="1"/>
            <a:r>
              <a:rPr lang="ru-RU" sz="1800" b="0" dirty="0" smtClean="0">
                <a:latin typeface="+mn-lt"/>
              </a:rPr>
              <a:t>- позволяет выполнять определенные функции, не задействуя людей</a:t>
            </a:r>
          </a:p>
          <a:p>
            <a:pPr lvl="1"/>
            <a:r>
              <a:rPr lang="ru-RU" sz="1800" b="0" dirty="0" smtClean="0">
                <a:latin typeface="+mn-lt"/>
              </a:rPr>
              <a:t>- работа </a:t>
            </a:r>
            <a:r>
              <a:rPr lang="ru-RU" sz="1800" b="0" dirty="0">
                <a:latin typeface="+mn-lt"/>
              </a:rPr>
              <a:t>будет выполнена </a:t>
            </a:r>
            <a:r>
              <a:rPr lang="ru-RU" sz="1800" b="0" dirty="0" smtClean="0">
                <a:latin typeface="+mn-lt"/>
              </a:rPr>
              <a:t>моментально и безупречно</a:t>
            </a:r>
            <a:endParaRPr lang="ru-RU" sz="1800" b="0" dirty="0">
              <a:latin typeface="+mn-lt"/>
            </a:endParaRPr>
          </a:p>
          <a:p>
            <a:r>
              <a:rPr lang="ru-RU" sz="2400" dirty="0" smtClean="0">
                <a:latin typeface="+mn-lt"/>
              </a:rPr>
              <a:t>Поиск и агрегация</a:t>
            </a:r>
          </a:p>
          <a:p>
            <a:pPr lvl="1"/>
            <a:r>
              <a:rPr lang="ru-RU" sz="1800" b="0" dirty="0" smtClean="0">
                <a:latin typeface="+mn-lt"/>
              </a:rPr>
              <a:t>- новостей, аналитики, данных (</a:t>
            </a:r>
            <a:r>
              <a:rPr lang="en-US" sz="1800" b="0" dirty="0">
                <a:latin typeface="+mn-lt"/>
              </a:rPr>
              <a:t>Data-Driven </a:t>
            </a:r>
            <a:r>
              <a:rPr lang="en-US" sz="1800" b="0" dirty="0" smtClean="0">
                <a:latin typeface="+mn-lt"/>
              </a:rPr>
              <a:t>Collaboration</a:t>
            </a:r>
            <a:r>
              <a:rPr lang="ru-RU" sz="1800" b="0" dirty="0" smtClean="0">
                <a:latin typeface="+mn-lt"/>
              </a:rPr>
              <a:t>)</a:t>
            </a:r>
          </a:p>
          <a:p>
            <a:pPr lvl="1"/>
            <a:r>
              <a:rPr lang="ru-RU" sz="1800" b="0" dirty="0" smtClean="0">
                <a:latin typeface="+mn-lt"/>
              </a:rPr>
              <a:t>- данные доступны в месте принятия решений – мессенджерах, и всем участникам, которым они нужны</a:t>
            </a:r>
            <a:endParaRPr lang="ru-RU" sz="1800" b="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E-commerce</a:t>
            </a:r>
            <a:endParaRPr lang="ru-RU" sz="2400" b="0" dirty="0">
              <a:latin typeface="+mn-lt"/>
            </a:endParaRPr>
          </a:p>
          <a:p>
            <a:pPr marL="742950" lvl="1" indent="-285750">
              <a:buFontTx/>
              <a:buChar char="-"/>
            </a:pPr>
            <a:r>
              <a:rPr lang="ru-RU" sz="1800" b="0" dirty="0" smtClean="0">
                <a:latin typeface="+mn-lt"/>
              </a:rPr>
              <a:t>для спонтанных покупок без долгого поиска, </a:t>
            </a:r>
            <a:r>
              <a:rPr lang="en-US" sz="1800" b="0" dirty="0" smtClean="0">
                <a:latin typeface="+mn-lt"/>
              </a:rPr>
              <a:t>mobile ecommerce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smtClean="0">
                <a:latin typeface="+mn-lt"/>
              </a:rPr>
              <a:t>+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smtClean="0">
                <a:latin typeface="+mn-lt"/>
              </a:rPr>
              <a:t>visual search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smtClean="0">
                <a:latin typeface="+mn-lt"/>
              </a:rPr>
              <a:t>+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err="1" smtClean="0">
                <a:latin typeface="+mn-lt"/>
              </a:rPr>
              <a:t>chatbots</a:t>
            </a:r>
            <a:endParaRPr lang="ru-RU" sz="1800" b="0" dirty="0" smtClean="0">
              <a:latin typeface="+mn-lt"/>
            </a:endParaRPr>
          </a:p>
          <a:p>
            <a:pPr lvl="1"/>
            <a:r>
              <a:rPr lang="ru-RU" sz="1800" b="0" dirty="0" smtClean="0">
                <a:latin typeface="+mn-lt"/>
              </a:rPr>
              <a:t>- для общения с клиентами</a:t>
            </a:r>
          </a:p>
          <a:p>
            <a:r>
              <a:rPr lang="ru-RU" sz="2400" dirty="0" smtClean="0">
                <a:latin typeface="+mn-lt"/>
              </a:rPr>
              <a:t>Первая линия работы с клиентами, помощники, консультанты</a:t>
            </a:r>
            <a:endParaRPr lang="ru-RU" sz="2400" b="0" dirty="0">
              <a:latin typeface="+mn-lt"/>
            </a:endParaRPr>
          </a:p>
          <a:p>
            <a:pPr lvl="1"/>
            <a:r>
              <a:rPr lang="ru-RU" sz="1800" b="0" dirty="0" smtClean="0">
                <a:latin typeface="+mn-lt"/>
              </a:rPr>
              <a:t> - типовые вопросы, телефония</a:t>
            </a:r>
          </a:p>
          <a:p>
            <a:r>
              <a:rPr lang="en-US" sz="2400" dirty="0">
                <a:latin typeface="+mn-lt"/>
              </a:rPr>
              <a:t>Just for </a:t>
            </a:r>
            <a:r>
              <a:rPr lang="en-US" sz="2400" dirty="0" smtClean="0">
                <a:latin typeface="+mn-lt"/>
              </a:rPr>
              <a:t>Fun</a:t>
            </a:r>
            <a:endParaRPr lang="ru-RU" sz="1800" dirty="0" smtClean="0">
              <a:latin typeface="+mn-lt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443681" y="33162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000000"/>
                </a:solidFill>
                <a:latin typeface="Calibri" charset="0"/>
              </a:rPr>
              <a:t>Что могут делать?</a:t>
            </a:r>
          </a:p>
        </p:txBody>
      </p:sp>
      <p:pic>
        <p:nvPicPr>
          <p:cNvPr id="6146" name="Picture 2" descr="https://i.gyazo.com/5e9ca9ac1f8b2c42933af044ff7703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8"/>
            <a:ext cx="2414849" cy="685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8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80112" y="5019664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Герман Греф, Сбербанк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3294339" cy="32943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6600" y="3376154"/>
            <a:ext cx="586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«Через пять лет, мы считаем, что мы сможем принимать примерно 80% всех решений автоматически с помощью искусственного интеллекта»</a:t>
            </a:r>
            <a:endParaRPr lang="ru-RU" sz="2400" dirty="0"/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2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4079" r="12931" b="15563"/>
          <a:stretch/>
        </p:blipFill>
        <p:spPr>
          <a:xfrm>
            <a:off x="-36512" y="-44942"/>
            <a:ext cx="9180512" cy="6902941"/>
          </a:xfrm>
          <a:prstGeom prst="rect">
            <a:avLst/>
          </a:prstGeom>
        </p:spPr>
      </p:pic>
      <p:sp>
        <p:nvSpPr>
          <p:cNvPr id="11" name="Rectangle 18"/>
          <p:cNvSpPr/>
          <p:nvPr/>
        </p:nvSpPr>
        <p:spPr>
          <a:xfrm>
            <a:off x="-37504" y="0"/>
            <a:ext cx="9181504" cy="6870551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52387" y="4133016"/>
            <a:ext cx="9144000" cy="203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20"/>
              </a:lnSpc>
            </a:pPr>
            <a:r>
              <a:rPr lang="ru-RU" sz="6000" b="1" spc="38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Искусственный интеллект и </a:t>
            </a:r>
            <a:endParaRPr lang="en-US" sz="6000" b="1" spc="38" dirty="0" smtClean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r">
              <a:lnSpc>
                <a:spcPts val="5020"/>
              </a:lnSpc>
            </a:pPr>
            <a:r>
              <a:rPr lang="ru-RU" sz="6000" b="1" spc="38" dirty="0" smtClean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нейронные сети</a:t>
            </a:r>
            <a:endParaRPr lang="fr-FR" sz="6000" b="1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E:\Users\Annie\Desktop\Мега Мир IT\Семинар 26 октября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7" y="6165304"/>
            <a:ext cx="1788197" cy="4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5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415752" y="1916832"/>
            <a:ext cx="8424936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Е</a:t>
            </a:r>
            <a:r>
              <a:rPr lang="ru-RU" sz="3200" dirty="0" smtClean="0"/>
              <a:t>диное </a:t>
            </a:r>
            <a:r>
              <a:rPr lang="ru-RU" sz="3200" dirty="0"/>
              <a:t>информационное поле вместо 2кг </a:t>
            </a:r>
            <a:r>
              <a:rPr lang="ru-RU" sz="3200" dirty="0" smtClean="0"/>
              <a:t>                    макулатуры </a:t>
            </a:r>
            <a:r>
              <a:rPr lang="ru-RU" sz="3200" dirty="0"/>
              <a:t>на рабочем столе</a:t>
            </a:r>
            <a:endParaRPr lang="ru-RU" sz="3200" b="1" dirty="0">
              <a:latin typeface="+mn-lt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57200" y="2195433"/>
            <a:ext cx="5125584" cy="3338434"/>
            <a:chOff x="165281" y="909716"/>
            <a:chExt cx="5335941" cy="3475445"/>
          </a:xfrm>
        </p:grpSpPr>
        <p:pic>
          <p:nvPicPr>
            <p:cNvPr id="8" name="Изображение 14"/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5281" y="909716"/>
              <a:ext cx="5335941" cy="3475445"/>
            </a:xfrm>
            <a:prstGeom prst="rect">
              <a:avLst/>
            </a:prstGeom>
            <a:effectLst/>
          </p:spPr>
        </p:pic>
        <p:grpSp>
          <p:nvGrpSpPr>
            <p:cNvPr id="9" name="Группа 8"/>
            <p:cNvGrpSpPr/>
            <p:nvPr/>
          </p:nvGrpSpPr>
          <p:grpSpPr>
            <a:xfrm>
              <a:off x="1254216" y="1335623"/>
              <a:ext cx="2460534" cy="2461597"/>
              <a:chOff x="1143000" y="1220191"/>
              <a:chExt cx="2819400" cy="2846222"/>
            </a:xfrm>
          </p:grpSpPr>
          <p:pic>
            <p:nvPicPr>
              <p:cNvPr id="13" name="Изображение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70" r="14359"/>
              <a:stretch/>
            </p:blipFill>
            <p:spPr>
              <a:xfrm>
                <a:off x="1143000" y="1220191"/>
                <a:ext cx="2819400" cy="2846222"/>
              </a:xfrm>
              <a:prstGeom prst="ellipse">
                <a:avLst/>
              </a:prstGeom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2123440" y="1504950"/>
                <a:ext cx="619760" cy="715108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124200" y="2038350"/>
                <a:ext cx="691247" cy="935755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1993665" y="2504817"/>
                <a:ext cx="764775" cy="1133733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1233970" y="2410363"/>
                <a:ext cx="638927" cy="752733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0" y="1038227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Распознавание лиц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65882" y="2362200"/>
            <a:ext cx="4114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Поиск и распознавание лиц в графических файлах и видеопотоке, автоматическая локализация лица на фотографии и идентификация персоны по лицу. </a:t>
            </a:r>
          </a:p>
          <a:p>
            <a:endParaRPr lang="ru-RU" sz="1400" dirty="0">
              <a:solidFill>
                <a:srgbClr val="353535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Сферы применения: </a:t>
            </a:r>
          </a:p>
          <a:p>
            <a:endParaRPr lang="ru-RU" sz="1400" dirty="0">
              <a:solidFill>
                <a:srgbClr val="353535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охранные системы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верификация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криминалистическая экспертиза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телеконференции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социальные сети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фотоальбомы и т.д. </a:t>
            </a:r>
          </a:p>
        </p:txBody>
      </p:sp>
      <p:pic>
        <p:nvPicPr>
          <p:cNvPr id="21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7838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Распознавание лиц через нейронную сеть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38600" y="4542193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rebuchet MS Обычный" charset="0"/>
              </a:rPr>
              <a:t>Качество нейронной сети зависит от качества обучения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24000" y="15240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Выявляет признаки, которые человек не воспринимает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44658" y="2362201"/>
            <a:ext cx="4818343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Нейронная сеть не требует большой вычислительной мощности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Способна самостоятельно обучаться на огромных массивах информации (20 млн фотографий) 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Распознает лица с разных ракурсов, даже с артефактами</a:t>
            </a:r>
            <a:endParaRPr lang="ru-RU" sz="1400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Распознает лица в разы быстрее и точнее человека и старых механизмов распознавания  </a:t>
            </a:r>
          </a:p>
        </p:txBody>
      </p:sp>
      <p:pic>
        <p:nvPicPr>
          <p:cNvPr id="26" name="Изображение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6" y="2321503"/>
            <a:ext cx="2743200" cy="341831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781640" y="2290125"/>
            <a:ext cx="2787061" cy="3469064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pic>
        <p:nvPicPr>
          <p:cNvPr id="2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92" y="6089607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4"/>
          <p:cNvPicPr>
            <a:picLocks noChangeAspect="1"/>
          </p:cNvPicPr>
          <p:nvPr/>
        </p:nvPicPr>
        <p:blipFill rotWithShape="1">
          <a:blip r:embed="rId4"/>
          <a:srcRect r="15165"/>
          <a:stretch/>
        </p:blipFill>
        <p:spPr>
          <a:xfrm>
            <a:off x="4981807" y="2694140"/>
            <a:ext cx="3839581" cy="25668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0480" y="1103312"/>
            <a:ext cx="9144000" cy="52317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А что если «прикрутить</a:t>
            </a:r>
            <a:r>
              <a:rPr lang="ru-RU" sz="2800" dirty="0" smtClean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» нейронную </a:t>
            </a: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сеть к </a:t>
            </a:r>
            <a:r>
              <a:rPr lang="en-US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CRM?</a:t>
            </a:r>
            <a:endParaRPr lang="ru-RU" sz="2800" dirty="0">
              <a:solidFill>
                <a:srgbClr val="000000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01255" y="2817171"/>
            <a:ext cx="612216" cy="872432"/>
          </a:xfrm>
          <a:prstGeom prst="rect">
            <a:avLst/>
          </a:prstGeom>
          <a:solidFill>
            <a:schemeClr val="bg1">
              <a:lumMod val="95000"/>
              <a:alpha val="18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4464" y="2667000"/>
            <a:ext cx="3877056" cy="2621280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9952" y="2667000"/>
            <a:ext cx="3907536" cy="2615184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pic>
        <p:nvPicPr>
          <p:cNvPr id="17" name="Изображение 2"/>
          <p:cNvPicPr>
            <a:picLocks noChangeAspect="1"/>
          </p:cNvPicPr>
          <p:nvPr/>
        </p:nvPicPr>
        <p:blipFill rotWithShape="1">
          <a:blip r:embed="rId5"/>
          <a:srcRect l="15986"/>
          <a:stretch/>
        </p:blipFill>
        <p:spPr>
          <a:xfrm>
            <a:off x="681752" y="2688324"/>
            <a:ext cx="3846464" cy="258726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049046" y="3374635"/>
            <a:ext cx="204911" cy="309278"/>
          </a:xfrm>
          <a:prstGeom prst="rect">
            <a:avLst/>
          </a:prstGeom>
          <a:solidFill>
            <a:schemeClr val="bg1">
              <a:lumMod val="95000"/>
              <a:alpha val="12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79" y="616673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370100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Face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-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трекер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24000" y="97143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Узнавайте клиентов в лицо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800" y="1857885"/>
            <a:ext cx="386520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Автоматический подсчет клиентов в магазине или офисе:  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общее число клиентов за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сегодня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сколько из них новых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сколько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вернулись </a:t>
            </a:r>
            <a:endParaRPr lang="en-US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Визуальная идентификация каждого клиента (в карточке: </a:t>
            </a:r>
            <a:r>
              <a:rPr lang="ru-RU" sz="16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фио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, число визитов, когда был последний раз)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Автоматический учет информации в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1" y="5111273"/>
            <a:ext cx="342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ea typeface="Calibri" charset="0"/>
                <a:cs typeface="Calibri" charset="0"/>
              </a:rPr>
              <a:t>Контролируйте «трафик» даже в </a:t>
            </a:r>
            <a:r>
              <a:rPr lang="ru-RU" sz="14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офлайне</a:t>
            </a: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.</a:t>
            </a:r>
            <a:endParaRPr lang="ru-RU" sz="1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4860032" y="1768836"/>
            <a:ext cx="3906685" cy="3820405"/>
            <a:chOff x="5519854" y="1126273"/>
            <a:chExt cx="3278458" cy="3178098"/>
          </a:xfrm>
        </p:grpSpPr>
        <p:pic>
          <p:nvPicPr>
            <p:cNvPr id="33" name="Изображение 7"/>
            <p:cNvPicPr>
              <a:picLocks noChangeAspect="1"/>
            </p:cNvPicPr>
            <p:nvPr/>
          </p:nvPicPr>
          <p:blipFill rotWithShape="1">
            <a:blip r:embed="rId4"/>
            <a:srcRect b="11952"/>
            <a:stretch/>
          </p:blipFill>
          <p:spPr>
            <a:xfrm>
              <a:off x="5575610" y="1168400"/>
              <a:ext cx="3187390" cy="3099819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34" name="Прямоугольник 33"/>
            <p:cNvSpPr/>
            <p:nvPr/>
          </p:nvSpPr>
          <p:spPr>
            <a:xfrm>
              <a:off x="5519854" y="1126273"/>
              <a:ext cx="3278458" cy="3178098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7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124784"/>
            <a:ext cx="9144000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latin typeface="Trebuchet MS Обычный" charset="0"/>
              </a:rPr>
              <a:t>Face-</a:t>
            </a:r>
            <a:r>
              <a:rPr lang="ru-RU" sz="4050" dirty="0">
                <a:latin typeface="Trebuchet MS Обычный" charset="0"/>
              </a:rPr>
              <a:t>карт для 1С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595826" y="2068535"/>
            <a:ext cx="1344066" cy="1344066"/>
            <a:chOff x="10185518" y="893150"/>
            <a:chExt cx="1792088" cy="1792088"/>
          </a:xfrm>
        </p:grpSpPr>
        <p:sp>
          <p:nvSpPr>
            <p:cNvPr id="17" name="Shape 340"/>
            <p:cNvSpPr/>
            <p:nvPr/>
          </p:nvSpPr>
          <p:spPr>
            <a:xfrm>
              <a:off x="10343112" y="1050744"/>
              <a:ext cx="1476899" cy="1476900"/>
            </a:xfrm>
            <a:prstGeom prst="ellipse">
              <a:avLst/>
            </a:prstGeom>
            <a:ln w="101600">
              <a:solidFill>
                <a:srgbClr val="0066A1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 defTabSz="309563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75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" name="Shape 341"/>
            <p:cNvSpPr/>
            <p:nvPr/>
          </p:nvSpPr>
          <p:spPr>
            <a:xfrm>
              <a:off x="10185518" y="893150"/>
              <a:ext cx="1792088" cy="1792088"/>
            </a:xfrm>
            <a:prstGeom prst="ellipse">
              <a:avLst/>
            </a:prstGeom>
            <a:ln w="101600">
              <a:solidFill>
                <a:srgbClr val="2FC7F7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 defTabSz="309563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75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31840" y="2068535"/>
            <a:ext cx="6564014" cy="3876037"/>
            <a:chOff x="-584628" y="-1213250"/>
            <a:chExt cx="13884392" cy="904903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23" name="001-MacBook-Silver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>
                  <a:solidFill>
                    <a:schemeClr val="tx1"/>
                  </a:solidFill>
                  <a:latin typeface="Trebuchet MS Обычный" charset="0"/>
                </a:endParaRPr>
              </a:p>
            </p:txBody>
          </p:sp>
        </p:grpSp>
        <p:sp>
          <p:nvSpPr>
            <p:cNvPr id="21" name="Прямоугольник 20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tx1"/>
                </a:solidFill>
                <a:latin typeface="Trebuchet MS Обычный" charset="0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923" y="2835806"/>
            <a:ext cx="3801436" cy="2375898"/>
          </a:xfrm>
          <a:prstGeom prst="rect">
            <a:avLst/>
          </a:prstGeom>
        </p:spPr>
      </p:pic>
      <p:sp>
        <p:nvSpPr>
          <p:cNvPr id="26" name="Shape 348"/>
          <p:cNvSpPr/>
          <p:nvPr/>
        </p:nvSpPr>
        <p:spPr>
          <a:xfrm rot="20026215">
            <a:off x="3636334" y="2703228"/>
            <a:ext cx="1241333" cy="915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45720" tIns="45720" rIns="45720" bIns="45720"/>
          <a:lstStyle/>
          <a:p>
            <a:endParaRPr sz="675" dirty="0">
              <a:latin typeface="Trebuchet MS Обычный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9595" y="2558523"/>
            <a:ext cx="3272304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ru-RU" sz="1200" dirty="0">
                <a:latin typeface="Trebuchet MS Обычный" charset="0"/>
              </a:rPr>
              <a:t>Заменяет магнитный терминал для карт скидок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1200" dirty="0">
                <a:latin typeface="Trebuchet MS Обычный" charset="0"/>
              </a:rPr>
              <a:t>Face-</a:t>
            </a:r>
            <a:r>
              <a:rPr lang="ru-RU" sz="1200" dirty="0">
                <a:latin typeface="Trebuchet MS Обычный" charset="0"/>
              </a:rPr>
              <a:t>карт распознает клиента по лицу на кассе и показывает его скидку 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ru-RU" sz="1200" dirty="0">
                <a:latin typeface="Trebuchet MS Обычный" charset="0"/>
              </a:rPr>
              <a:t>Если клиента нет в базе, открывает диалог создания новой карты скидок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ru-RU" sz="1200" dirty="0">
                <a:latin typeface="Trebuchet MS Обычный" charset="0"/>
              </a:rPr>
              <a:t>Работает между всеми вашими 1С (из 1С:УТ 10</a:t>
            </a:r>
            <a:r>
              <a:rPr lang="en-US" sz="1200" dirty="0">
                <a:latin typeface="Trebuchet MS Обычный" charset="0"/>
              </a:rPr>
              <a:t>.3</a:t>
            </a:r>
            <a:r>
              <a:rPr lang="ru-RU" sz="1200" dirty="0">
                <a:latin typeface="Trebuchet MS Обычный" charset="0"/>
              </a:rPr>
              <a:t>, 1С:УТ 11</a:t>
            </a:r>
            <a:r>
              <a:rPr lang="en-US" sz="1200" dirty="0">
                <a:latin typeface="Trebuchet MS Обычный" charset="0"/>
              </a:rPr>
              <a:t>.x</a:t>
            </a:r>
            <a:r>
              <a:rPr lang="ru-RU" sz="1200" dirty="0">
                <a:latin typeface="Trebuchet MS Обычный" charset="0"/>
              </a:rPr>
              <a:t>, </a:t>
            </a:r>
            <a:r>
              <a:rPr lang="en-US" sz="1200" dirty="0">
                <a:latin typeface="Trebuchet MS Обычный" charset="0"/>
              </a:rPr>
              <a:t>1</a:t>
            </a:r>
            <a:r>
              <a:rPr lang="ru-RU" sz="1200" dirty="0">
                <a:latin typeface="Trebuchet MS Обычный" charset="0"/>
              </a:rPr>
              <a:t>С:УНФ, 1С:Касса)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1200" dirty="0">
                <a:latin typeface="Trebuchet MS Обычный" charset="0"/>
              </a:rPr>
              <a:t>CRM </a:t>
            </a:r>
            <a:r>
              <a:rPr lang="ru-RU" sz="1200" dirty="0">
                <a:latin typeface="Trebuchet MS Обычный" charset="0"/>
              </a:rPr>
              <a:t>автоматически обогащается данными о клиенте и о продаже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0" y="176726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latin typeface="Trebuchet MS" charset="0"/>
                <a:ea typeface="Trebuchet MS" charset="0"/>
                <a:cs typeface="Trebuchet MS" charset="0"/>
              </a:rPr>
              <a:t>Карты скидок больше не нужны!</a:t>
            </a:r>
            <a:endParaRPr lang="ru-RU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9" name="Picture 3" descr="C:\Users\filippov\Desktop\Untitled-4.png"/>
          <p:cNvPicPr>
            <a:picLocks noChangeAspect="1" noChangeArrowheads="1"/>
          </p:cNvPicPr>
          <p:nvPr/>
        </p:nvPicPr>
        <p:blipFill>
          <a:blip r:embed="rId6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8" y="5451573"/>
            <a:ext cx="1534122" cy="2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8512" y="584216"/>
            <a:ext cx="892548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Визит-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трекер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0" y="118746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Все встречи </a:t>
            </a:r>
            <a:r>
              <a:rPr lang="mr-IN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под контролем в </a:t>
            </a:r>
            <a:r>
              <a:rPr lang="en-US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139240"/>
            <a:ext cx="411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Фиксация каждой встречи в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Распознавание по лицу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Автоматическое создание нового контакта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Автоматическая аудиозапись встречи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(протокол встречи с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клиентом, протокол заказа)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Настраиваемая карточка дела «Личная встреча»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097" y="4921423"/>
            <a:ext cx="444093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2000" b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1600" dirty="0"/>
              <a:t>В </a:t>
            </a:r>
            <a:r>
              <a:rPr lang="en-US" sz="1600" dirty="0"/>
              <a:t>CRM </a:t>
            </a:r>
            <a:r>
              <a:rPr lang="ru-RU" sz="1600" dirty="0"/>
              <a:t>сохраняется вся история общения с клиентом</a:t>
            </a:r>
          </a:p>
        </p:txBody>
      </p:sp>
      <p:pic>
        <p:nvPicPr>
          <p:cNvPr id="15" name="Изображение 7"/>
          <p:cNvPicPr>
            <a:picLocks noChangeAspect="1"/>
          </p:cNvPicPr>
          <p:nvPr/>
        </p:nvPicPr>
        <p:blipFill rotWithShape="1">
          <a:blip r:embed="rId3"/>
          <a:srcRect b="29259"/>
          <a:stretch/>
        </p:blipFill>
        <p:spPr>
          <a:xfrm>
            <a:off x="4724400" y="1926805"/>
            <a:ext cx="4298953" cy="33023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2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3" r="38627" b="18849"/>
          <a:stretch/>
        </p:blipFill>
        <p:spPr>
          <a:xfrm>
            <a:off x="-61606" y="-16004"/>
            <a:ext cx="9210306" cy="68740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123547" y="54879"/>
            <a:ext cx="6840000" cy="6840000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82"/>
          </a:p>
        </p:txBody>
      </p:sp>
      <p:sp>
        <p:nvSpPr>
          <p:cNvPr id="9" name="Овал 8"/>
          <p:cNvSpPr/>
          <p:nvPr/>
        </p:nvSpPr>
        <p:spPr>
          <a:xfrm>
            <a:off x="1483547" y="360998"/>
            <a:ext cx="6120000" cy="6120000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82"/>
          </a:p>
        </p:txBody>
      </p:sp>
      <p:sp>
        <p:nvSpPr>
          <p:cNvPr id="4" name="TextBox 3"/>
          <p:cNvSpPr txBox="1"/>
          <p:nvPr/>
        </p:nvSpPr>
        <p:spPr>
          <a:xfrm>
            <a:off x="2149672" y="1412776"/>
            <a:ext cx="475809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Современный мир требует от нас непрерывных </a:t>
            </a: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изменений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Меняться нужно </a:t>
            </a: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быстро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Независимо </a:t>
            </a: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от </a:t>
            </a: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кризиса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Независимо от конкуренции </a:t>
            </a:r>
          </a:p>
        </p:txBody>
      </p:sp>
      <p:sp>
        <p:nvSpPr>
          <p:cNvPr id="3" name="Овал 2"/>
          <p:cNvSpPr/>
          <p:nvPr/>
        </p:nvSpPr>
        <p:spPr>
          <a:xfrm>
            <a:off x="4453547" y="2564904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453547" y="3604439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453547" y="4663639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6" descr="E:\Users\Annie\Desktop\Мега Мир IT\Семинар 26 октября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4" y="6328523"/>
            <a:ext cx="1788197" cy="4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99392"/>
            <a:ext cx="9144000" cy="69695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6986" y="2654774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СПАСИБО ЗА ВНИМАНИЕ!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ВОПРОСЫ?</a:t>
            </a:r>
          </a:p>
        </p:txBody>
      </p:sp>
      <p:pic>
        <p:nvPicPr>
          <p:cNvPr id="1026" name="Picture 2" descr="C:\Users\filippov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10792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Users\Annie\Desktop\Мега Мир IT\Семинар 26 октября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54960"/>
            <a:ext cx="1788197" cy="4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3988" y="3815499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Купряков Дмитрий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FFFFFF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1400" y="3774348"/>
            <a:ext cx="1981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89" y="4511746"/>
            <a:ext cx="1061454" cy="871125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532473" y="260648"/>
            <a:ext cx="842493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Будущее бизнеса зависит от </a:t>
            </a:r>
            <a:r>
              <a:rPr lang="ru-RU" sz="3200" dirty="0" smtClean="0"/>
              <a:t>инструментов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1988840"/>
            <a:ext cx="58326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33333"/>
                </a:solidFill>
              </a:rPr>
              <a:t>Расширяющих возможности</a:t>
            </a: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>
              <a:solidFill>
                <a:srgbClr val="333333"/>
              </a:solidFill>
            </a:endParaRPr>
          </a:p>
          <a:p>
            <a:endParaRPr lang="ru-RU" sz="2000" dirty="0">
              <a:solidFill>
                <a:srgbClr val="333333"/>
              </a:solidFill>
            </a:endParaRPr>
          </a:p>
          <a:p>
            <a:r>
              <a:rPr lang="ru-RU" sz="2000" dirty="0" smtClean="0">
                <a:solidFill>
                  <a:srgbClr val="333333"/>
                </a:solidFill>
              </a:rPr>
              <a:t>Устраняющих временные и пространственные рамки</a:t>
            </a: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>
              <a:solidFill>
                <a:srgbClr val="333333"/>
              </a:solidFill>
            </a:endParaRPr>
          </a:p>
          <a:p>
            <a:r>
              <a:rPr lang="ru-RU" sz="2000" dirty="0" smtClean="0">
                <a:solidFill>
                  <a:srgbClr val="333333"/>
                </a:solidFill>
              </a:rPr>
              <a:t>Ускоряющих бизнес-процессы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57" y="1238907"/>
            <a:ext cx="2168318" cy="1250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69" y="2956880"/>
            <a:ext cx="1158774" cy="835722"/>
          </a:xfrm>
          <a:prstGeom prst="rect">
            <a:avLst/>
          </a:prstGeom>
        </p:spPr>
      </p:pic>
      <p:pic>
        <p:nvPicPr>
          <p:cNvPr id="1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251520" y="836712"/>
            <a:ext cx="6336704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 smtClean="0"/>
              <a:t>Экономичность и </a:t>
            </a:r>
            <a:r>
              <a:rPr lang="ru-RU" sz="3200" b="1" dirty="0" err="1" smtClean="0"/>
              <a:t>экологичность</a:t>
            </a:r>
            <a:r>
              <a:rPr lang="ru-RU" sz="3200" b="1" dirty="0" smtClean="0"/>
              <a:t> 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772816"/>
            <a:ext cx="61926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Снижение затрат на офисную инфраструктуру</a:t>
            </a:r>
          </a:p>
          <a:p>
            <a:endParaRPr lang="ru-RU" dirty="0" smtClean="0">
              <a:solidFill>
                <a:srgbClr val="333333"/>
              </a:solidFill>
            </a:endParaRPr>
          </a:p>
          <a:p>
            <a:r>
              <a:rPr lang="ru-RU" dirty="0" smtClean="0">
                <a:solidFill>
                  <a:srgbClr val="333333"/>
                </a:solidFill>
              </a:rPr>
              <a:t>Единое информационное пространство</a:t>
            </a:r>
          </a:p>
          <a:p>
            <a:endParaRPr lang="ru-RU" dirty="0">
              <a:solidFill>
                <a:srgbClr val="333333"/>
              </a:solidFill>
            </a:endParaRPr>
          </a:p>
          <a:p>
            <a:r>
              <a:rPr lang="ru-RU" dirty="0">
                <a:solidFill>
                  <a:srgbClr val="333333"/>
                </a:solidFill>
              </a:rPr>
              <a:t>Совместная работа с </a:t>
            </a:r>
            <a:r>
              <a:rPr lang="ru-RU" dirty="0" smtClean="0">
                <a:solidFill>
                  <a:srgbClr val="333333"/>
                </a:solidFill>
              </a:rPr>
              <a:t>документами</a:t>
            </a:r>
          </a:p>
          <a:p>
            <a:endParaRPr lang="ru-RU" dirty="0">
              <a:solidFill>
                <a:srgbClr val="333333"/>
              </a:solidFill>
            </a:endParaRPr>
          </a:p>
          <a:p>
            <a:r>
              <a:rPr lang="ru-RU" dirty="0" smtClean="0">
                <a:solidFill>
                  <a:srgbClr val="333333"/>
                </a:solidFill>
              </a:rPr>
              <a:t>Электронный документооборот</a:t>
            </a:r>
          </a:p>
          <a:p>
            <a:endParaRPr lang="ru-RU" dirty="0">
              <a:solidFill>
                <a:srgbClr val="333333"/>
              </a:solidFill>
            </a:endParaRPr>
          </a:p>
          <a:p>
            <a:endParaRPr lang="ru-RU" dirty="0">
              <a:solidFill>
                <a:srgbClr val="333333"/>
              </a:solidFill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53" y="1988840"/>
            <a:ext cx="5100447" cy="3779431"/>
          </a:xfrm>
          <a:prstGeom prst="mathMultiply">
            <a:avLst/>
          </a:prstGeom>
        </p:spPr>
      </p:pic>
    </p:spTree>
    <p:extLst>
      <p:ext uri="{BB962C8B-B14F-4D97-AF65-F5344CB8AC3E}">
        <p14:creationId xmlns:p14="http://schemas.microsoft.com/office/powerpoint/2010/main" val="31444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619672" y="3068960"/>
            <a:ext cx="3943272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+mn-lt"/>
              </a:rPr>
              <a:t>Продуктивность 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8597" y="3797735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О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свободить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сотрудника от ненужных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действий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Автоматизировать рутину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304256" cy="2304256"/>
          </a:xfrm>
          <a:prstGeom prst="rect">
            <a:avLst/>
          </a:prstGeom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266929" y="426686"/>
            <a:ext cx="3943272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 </a:t>
            </a:r>
            <a:r>
              <a:rPr lang="ru-RU" sz="3200" b="1" dirty="0" err="1" smtClean="0"/>
              <a:t>Сверхмобильность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4393" y="1426613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Голосовая и видеосвязь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Обмен данными</a:t>
            </a:r>
          </a:p>
          <a:p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Работа по проектам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6119" y="4075253"/>
            <a:ext cx="7269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К</a:t>
            </a:r>
            <a:r>
              <a:rPr lang="ru-RU" sz="2000" dirty="0">
                <a:solidFill>
                  <a:srgbClr val="000000"/>
                </a:solidFill>
              </a:rPr>
              <a:t> 2018 году количество </a:t>
            </a:r>
            <a:r>
              <a:rPr lang="ru-RU" sz="2000">
                <a:solidFill>
                  <a:srgbClr val="000000"/>
                </a:solidFill>
              </a:rPr>
              <a:t>смартфонов </a:t>
            </a:r>
            <a:r>
              <a:rPr lang="ru-RU" sz="2000" smtClean="0">
                <a:solidFill>
                  <a:srgbClr val="000000"/>
                </a:solidFill>
              </a:rPr>
              <a:t>возросло</a:t>
            </a:r>
            <a:r>
              <a:rPr lang="ru-RU" sz="2000" dirty="0">
                <a:solidFill>
                  <a:srgbClr val="000000"/>
                </a:solidFill>
              </a:rPr>
              <a:t> 2,4 млрд — их </a:t>
            </a:r>
            <a:r>
              <a:rPr lang="ru-RU" sz="2000" dirty="0" smtClean="0">
                <a:solidFill>
                  <a:srgbClr val="000000"/>
                </a:solidFill>
              </a:rPr>
              <a:t>стало </a:t>
            </a:r>
            <a:r>
              <a:rPr lang="ru-RU" sz="2000" dirty="0">
                <a:solidFill>
                  <a:srgbClr val="000000"/>
                </a:solidFill>
              </a:rPr>
              <a:t>в 6 раз больше, чем персональных компьютеров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23372" y="49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0000"/>
                </a:solidFill>
              </a:rPr>
              <a:t>«Революционные изменения рабочего места будущего» Джек </a:t>
            </a:r>
            <a:r>
              <a:rPr lang="ru-RU" i="1" dirty="0" err="1">
                <a:solidFill>
                  <a:srgbClr val="000000"/>
                </a:solidFill>
              </a:rPr>
              <a:t>Улдрич</a:t>
            </a:r>
            <a:r>
              <a:rPr lang="ru-RU" i="1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987824" y="476672"/>
            <a:ext cx="5201745" cy="3738390"/>
            <a:chOff x="491131" y="1303751"/>
            <a:chExt cx="5924658" cy="408366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1131" y="1303751"/>
              <a:ext cx="5924658" cy="4083664"/>
              <a:chOff x="491131" y="1303751"/>
              <a:chExt cx="5924658" cy="4083664"/>
            </a:xfrm>
          </p:grpSpPr>
          <p:pic>
            <p:nvPicPr>
              <p:cNvPr id="17" name="Рисунок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6" r="9387"/>
              <a:stretch/>
            </p:blipFill>
            <p:spPr>
              <a:xfrm>
                <a:off x="491131" y="1303751"/>
                <a:ext cx="5924658" cy="4083664"/>
              </a:xfrm>
              <a:prstGeom prst="rect">
                <a:avLst/>
              </a:prstGeom>
            </p:spPr>
          </p:pic>
          <p:pic>
            <p:nvPicPr>
              <p:cNvPr id="18" name="Изображение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3" t="1262" r="51650" b="39510"/>
              <a:stretch/>
            </p:blipFill>
            <p:spPr>
              <a:xfrm>
                <a:off x="1739112" y="1990630"/>
                <a:ext cx="2956655" cy="2959742"/>
              </a:xfrm>
              <a:prstGeom prst="ellipse">
                <a:avLst/>
              </a:prstGeom>
            </p:spPr>
          </p:pic>
        </p:grpSp>
        <p:pic>
          <p:nvPicPr>
            <p:cNvPr id="12" name="Picture 2" descr="C:\Users\filippov\Desktop\Untitled-2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81" y="1580310"/>
              <a:ext cx="246045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filippov\Desktop\Untitled-3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526" y="1694117"/>
              <a:ext cx="346241" cy="23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filippov\Desktop\01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70" y="2906271"/>
              <a:ext cx="304800" cy="3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C:\Users\filippov\Desktop\06.pn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67" y="2510353"/>
              <a:ext cx="346397" cy="24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Users\filippov\Desktop\07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6" y="2007041"/>
              <a:ext cx="334755" cy="32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21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971600" y="1844824"/>
            <a:ext cx="7200800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 </a:t>
            </a:r>
            <a:r>
              <a:rPr lang="ru-RU" sz="3200" dirty="0"/>
              <a:t>Н</a:t>
            </a:r>
            <a:r>
              <a:rPr lang="ru-RU" sz="3200" dirty="0" smtClean="0"/>
              <a:t>е </a:t>
            </a:r>
            <a:r>
              <a:rPr lang="ru-RU" sz="3200" dirty="0"/>
              <a:t>так страшна «удаленка», как отсутствие инструментов для координации сотрудников</a:t>
            </a:r>
            <a:endParaRPr lang="ru-RU" sz="3200" b="1" dirty="0">
              <a:latin typeface="+mn-lt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33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96560" y="1916832"/>
            <a:ext cx="6552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00" dirty="0" smtClean="0">
                <a:solidFill>
                  <a:schemeClr val="bg1"/>
                </a:solidFill>
              </a:rPr>
              <a:t>К 2020 </a:t>
            </a:r>
            <a:r>
              <a:rPr lang="ru-RU" sz="2600" b="1" dirty="0">
                <a:solidFill>
                  <a:schemeClr val="bg1"/>
                </a:solidFill>
              </a:rPr>
              <a:t>году каждый 5-ый сотрудник </a:t>
            </a:r>
            <a:r>
              <a:rPr lang="ru-RU" sz="2600" dirty="0">
                <a:solidFill>
                  <a:schemeClr val="bg1"/>
                </a:solidFill>
              </a:rPr>
              <a:t>компании будет работать удаленно</a:t>
            </a:r>
            <a:r>
              <a:rPr lang="ru-RU" sz="2600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endParaRPr lang="ru-RU" sz="2600" dirty="0">
              <a:solidFill>
                <a:schemeClr val="bg1"/>
              </a:solidFill>
            </a:endParaRPr>
          </a:p>
          <a:p>
            <a:pPr fontAlgn="base"/>
            <a:r>
              <a:rPr lang="ru-RU" sz="2600" dirty="0">
                <a:solidFill>
                  <a:schemeClr val="bg1"/>
                </a:solidFill>
              </a:rPr>
              <a:t>Россия </a:t>
            </a:r>
            <a:r>
              <a:rPr lang="ru-RU" sz="2600" b="1" dirty="0">
                <a:solidFill>
                  <a:schemeClr val="bg1"/>
                </a:solidFill>
              </a:rPr>
              <a:t>сэкономит более 1 трлн рублей </a:t>
            </a:r>
            <a:r>
              <a:rPr lang="ru-RU" sz="2600" dirty="0">
                <a:solidFill>
                  <a:schemeClr val="bg1"/>
                </a:solidFill>
              </a:rPr>
              <a:t>от перехода на дистанционную работу в 2020 </a:t>
            </a:r>
            <a:r>
              <a:rPr lang="ru-RU" sz="2600" dirty="0" smtClean="0">
                <a:solidFill>
                  <a:schemeClr val="bg1"/>
                </a:solidFill>
              </a:rPr>
              <a:t>году.*</a:t>
            </a:r>
            <a:r>
              <a:rPr lang="ru-RU" sz="26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*</a:t>
            </a:r>
            <a:r>
              <a:rPr lang="ru-RU" sz="1600" i="1" dirty="0" smtClean="0">
                <a:solidFill>
                  <a:schemeClr val="bg1"/>
                </a:solidFill>
              </a:rPr>
              <a:t>Совместное исследование «Битрикс24</a:t>
            </a:r>
            <a:r>
              <a:rPr lang="ru-RU" sz="1600" i="1" dirty="0">
                <a:solidFill>
                  <a:schemeClr val="bg1"/>
                </a:solidFill>
              </a:rPr>
              <a:t>» </a:t>
            </a:r>
            <a:r>
              <a:rPr lang="ru-RU" sz="1600" i="1" dirty="0" smtClean="0">
                <a:solidFill>
                  <a:schemeClr val="bg1"/>
                </a:solidFill>
              </a:rPr>
              <a:t>и </a:t>
            </a:r>
            <a:r>
              <a:rPr lang="ru-RU" sz="1600" i="1" dirty="0" err="1" smtClean="0">
                <a:solidFill>
                  <a:schemeClr val="bg1"/>
                </a:solidFill>
              </a:rPr>
              <a:t>J’son</a:t>
            </a:r>
            <a:r>
              <a:rPr lang="ru-RU" sz="1600" i="1" dirty="0" smtClean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&amp; </a:t>
            </a:r>
            <a:r>
              <a:rPr lang="ru-RU" sz="1600" i="1" dirty="0" err="1">
                <a:solidFill>
                  <a:schemeClr val="bg1"/>
                </a:solidFill>
              </a:rPr>
              <a:t>Partners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</a:rPr>
              <a:t>Consulting</a:t>
            </a:r>
            <a:r>
              <a:rPr lang="ru-RU" sz="1600" i="1" dirty="0" smtClean="0">
                <a:solidFill>
                  <a:schemeClr val="bg1"/>
                </a:solidFill>
              </a:rPr>
              <a:t>, 2015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>
            <a:off x="-48797" y="2204864"/>
            <a:ext cx="9276273" cy="4752528"/>
          </a:xfrm>
          <a:prstGeom prst="rtTriangl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Равнобедренный треугольник 10"/>
          <p:cNvSpPr/>
          <p:nvPr/>
        </p:nvSpPr>
        <p:spPr>
          <a:xfrm>
            <a:off x="8613647" y="0"/>
            <a:ext cx="1188877" cy="6957392"/>
          </a:xfrm>
          <a:prstGeom prst="triangle">
            <a:avLst/>
          </a:prstGeom>
          <a:solidFill>
            <a:srgbClr val="92D05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748650" y="501169"/>
            <a:ext cx="7749444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Основные причины роста лояльности к удаленным сотрудникам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1312" y="2214536"/>
            <a:ext cx="6825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требуемый </a:t>
            </a:r>
            <a:r>
              <a:rPr lang="ru-RU" dirty="0"/>
              <a:t>результат без повседневного контроля </a:t>
            </a:r>
            <a:endParaRPr lang="ru-RU" dirty="0" smtClean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сокращение издержек</a:t>
            </a:r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повышение </a:t>
            </a:r>
            <a:r>
              <a:rPr lang="ru-RU" dirty="0"/>
              <a:t>производительности труда </a:t>
            </a:r>
            <a:endParaRPr lang="ru-RU" dirty="0" smtClean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примерно </a:t>
            </a:r>
            <a:r>
              <a:rPr lang="ru-RU" dirty="0"/>
              <a:t>четверть опрошенных полагают, что сотрудники, работающие вне офиса, выполняют работу более </a:t>
            </a:r>
            <a:r>
              <a:rPr lang="ru-RU" dirty="0" smtClean="0"/>
              <a:t>качественно</a:t>
            </a:r>
            <a:endParaRPr lang="ru-RU" dirty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расширенные возможности для </a:t>
            </a:r>
            <a:r>
              <a:rPr lang="ru-RU" dirty="0" err="1" smtClean="0"/>
              <a:t>рекрутинга</a:t>
            </a:r>
            <a:endParaRPr lang="ru-RU" dirty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повышение </a:t>
            </a:r>
            <a:r>
              <a:rPr lang="ru-RU" dirty="0"/>
              <a:t>мобильности и оперативности, </a:t>
            </a:r>
            <a:r>
              <a:rPr lang="ru-RU" dirty="0" smtClean="0"/>
              <a:t>более </a:t>
            </a:r>
            <a:r>
              <a:rPr lang="ru-RU" dirty="0"/>
              <a:t>гибкого подхода к формированию графика работы, что приводит к улучшению качества обслуживания </a:t>
            </a:r>
            <a:r>
              <a:rPr lang="ru-RU" dirty="0" smtClean="0"/>
              <a:t>клиентов</a:t>
            </a:r>
          </a:p>
          <a:p>
            <a:pPr fontAlgn="base">
              <a:buClr>
                <a:srgbClr val="00B0F0"/>
              </a:buClr>
            </a:pPr>
            <a:endParaRPr lang="ru-RU" dirty="0"/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" y="6123760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14160</TotalTime>
  <Words>669</Words>
  <Application>Microsoft Office PowerPoint</Application>
  <PresentationFormat>Экран (4:3)</PresentationFormat>
  <Paragraphs>149</Paragraphs>
  <Slides>27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Тема1</vt:lpstr>
      <vt:lpstr>Модуль Планирование и бюджетирование для ББУ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Дмитрий</cp:lastModifiedBy>
  <cp:revision>782</cp:revision>
  <dcterms:created xsi:type="dcterms:W3CDTF">2010-07-29T09:25:57Z</dcterms:created>
  <dcterms:modified xsi:type="dcterms:W3CDTF">2018-03-28T22:48:16Z</dcterms:modified>
</cp:coreProperties>
</file>