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7" r:id="rId2"/>
    <p:sldId id="261" r:id="rId3"/>
    <p:sldId id="271" r:id="rId4"/>
    <p:sldId id="258" r:id="rId5"/>
    <p:sldId id="259" r:id="rId6"/>
    <p:sldId id="268" r:id="rId7"/>
    <p:sldId id="266" r:id="rId8"/>
    <p:sldId id="267" r:id="rId9"/>
    <p:sldId id="269" r:id="rId10"/>
    <p:sldId id="273" r:id="rId11"/>
    <p:sldId id="274" r:id="rId12"/>
    <p:sldId id="260" r:id="rId13"/>
    <p:sldId id="276" r:id="rId14"/>
    <p:sldId id="270" r:id="rId15"/>
    <p:sldId id="272" r:id="rId16"/>
    <p:sldId id="263" r:id="rId17"/>
    <p:sldId id="262" r:id="rId18"/>
    <p:sldId id="275" r:id="rId19"/>
    <p:sldId id="265" r:id="rId20"/>
  </p:sldIdLst>
  <p:sldSz cx="9144000" cy="6858000" type="screen4x3"/>
  <p:notesSz cx="6858000" cy="9144000"/>
  <p:embeddedFontLst>
    <p:embeddedFont>
      <p:font typeface="Plumb Black" pitchFamily="2" charset="0"/>
      <p:bold r:id="rId21"/>
    </p:embeddedFont>
    <p:embeddedFont>
      <p:font typeface="Calibri" pitchFamily="34" charset="0"/>
      <p:regular r:id="rId22"/>
      <p:bold r:id="rId23"/>
      <p:italic r:id="rId24"/>
      <p:boldItalic r:id="rId25"/>
    </p:embeddedFont>
    <p:embeddedFont>
      <p:font typeface="Roboto Light" pitchFamily="2" charset="0"/>
      <p:regular r:id="rId26"/>
      <p:italic r:id="rId27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4598" autoAdjust="0"/>
    <p:restoredTop sz="96215" autoAdjust="0"/>
  </p:normalViewPr>
  <p:slideViewPr>
    <p:cSldViewPr>
      <p:cViewPr>
        <p:scale>
          <a:sx n="100" d="100"/>
          <a:sy n="100" d="100"/>
        </p:scale>
        <p:origin x="-2550" y="-3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% Открываемых писем - когда тема пишется не копирайтером</c:v>
                </c:pt>
              </c:strCache>
            </c:strRef>
          </c:tx>
          <c:invertIfNegative val="0"/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General</c:formatCode>
                <c:ptCount val="1"/>
                <c:pt idx="0">
                  <c:v>14.67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% открываемых писем когда тему письма пишет копирайтер</c:v>
                </c:pt>
              </c:strCache>
            </c:strRef>
          </c:tx>
          <c:invertIfNegative val="0"/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General</c:formatCode>
                <c:ptCount val="1"/>
                <c:pt idx="0">
                  <c:v>29.84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8290304"/>
        <c:axId val="118291840"/>
      </c:barChart>
      <c:catAx>
        <c:axId val="1182903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18291840"/>
        <c:crosses val="autoZero"/>
        <c:auto val="1"/>
        <c:lblAlgn val="ctr"/>
        <c:lblOffset val="100"/>
        <c:noMultiLvlLbl val="0"/>
      </c:catAx>
      <c:valAx>
        <c:axId val="11829184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18290304"/>
        <c:crosses val="autoZero"/>
        <c:crossBetween val="between"/>
      </c:valAx>
      <c:spPr>
        <a:noFill/>
        <a:ln w="12700" cmpd="thickThin">
          <a:prstDash val="dashDot"/>
        </a:ln>
      </c:spPr>
    </c:plotArea>
    <c:plotVisOnly val="1"/>
    <c:dispBlanksAs val="gap"/>
    <c:showDLblsOverMax val="0"/>
  </c:chart>
  <c:txPr>
    <a:bodyPr/>
    <a:lstStyle/>
    <a:p>
      <a:pPr>
        <a:defRPr>
          <a:latin typeface="Plumb Medium" pitchFamily="50" charset="0"/>
        </a:defRPr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microsoft.com/office/2007/relationships/hdphoto" Target="../media/hdphoto3.wdp"/><Relationship Id="rId7" Type="http://schemas.openxmlformats.org/officeDocument/2006/relationships/image" Target="../media/image1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5.wdp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microsoft.com/office/2007/relationships/hdphoto" Target="../media/hdphoto3.wdp"/><Relationship Id="rId7" Type="http://schemas.openxmlformats.org/officeDocument/2006/relationships/image" Target="../media/image1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5.png"/><Relationship Id="rId5" Type="http://schemas.openxmlformats.org/officeDocument/2006/relationships/image" Target="../media/image10.png"/><Relationship Id="rId10" Type="http://schemas.microsoft.com/office/2007/relationships/hdphoto" Target="../media/hdphoto4.wdp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microsoft.com/office/2007/relationships/hdphoto" Target="../media/hdphoto5.wdp"/><Relationship Id="rId7" Type="http://schemas.openxmlformats.org/officeDocument/2006/relationships/image" Target="../media/image20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Users\Глеб\Desktop\Презентация 19 окт\Приветствие_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6482" y="4881180"/>
            <a:ext cx="2947806" cy="1212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E:\Users\Глеб\Desktop\Презентация 19 окт\Приветствие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:\Users\Глеб\Desktop\Презентация 19 окт\Приветствие-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2860" y="4941168"/>
            <a:ext cx="2936080" cy="1207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2513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0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MegamirPR\Google Диск\Презентации\Презентация 19 окт\Чистый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78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660232" y="6032901"/>
            <a:ext cx="94288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Plumb" pitchFamily="50" charset="0"/>
              </a:rPr>
              <a:t>10</a:t>
            </a:r>
            <a:r>
              <a:rPr lang="en-US" sz="2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Plumb" pitchFamily="50" charset="0"/>
              </a:rPr>
              <a:t>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Plumb" pitchFamily="50" charset="0"/>
              </a:rPr>
              <a:t>/ 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Plumb" pitchFamily="50" charset="0"/>
              </a:rPr>
              <a:t>20</a:t>
            </a:r>
            <a:endParaRPr lang="ru-RU" dirty="0">
              <a:solidFill>
                <a:schemeClr val="tx1">
                  <a:lumMod val="50000"/>
                  <a:lumOff val="50000"/>
                </a:schemeClr>
              </a:solidFill>
              <a:latin typeface="Plumb" pitchFamily="50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1767" y="1412776"/>
            <a:ext cx="2836033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Plumb Black" pitchFamily="2" charset="0"/>
              </a:rPr>
              <a:t>копирайтинг</a:t>
            </a:r>
            <a:endParaRPr lang="ru-RU" sz="3400" dirty="0">
              <a:solidFill>
                <a:schemeClr val="tx1">
                  <a:lumMod val="85000"/>
                  <a:lumOff val="15000"/>
                </a:schemeClr>
              </a:solidFill>
              <a:latin typeface="Plumb Black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1767" y="941819"/>
            <a:ext cx="2605200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Plumb" pitchFamily="50" charset="0"/>
              </a:rPr>
              <a:t>Продающий</a:t>
            </a:r>
            <a:endParaRPr lang="ru-RU" sz="3400" dirty="0">
              <a:solidFill>
                <a:schemeClr val="tx1">
                  <a:lumMod val="85000"/>
                  <a:lumOff val="15000"/>
                </a:schemeClr>
              </a:solidFill>
              <a:latin typeface="Plumb" pitchFamily="50" charset="0"/>
            </a:endParaRPr>
          </a:p>
        </p:txBody>
      </p:sp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val="1770160752"/>
              </p:ext>
            </p:extLst>
          </p:nvPr>
        </p:nvGraphicFramePr>
        <p:xfrm>
          <a:off x="358695" y="2346430"/>
          <a:ext cx="4896544" cy="43253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6156176" y="2348880"/>
            <a:ext cx="257955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Plumb Medium" pitchFamily="50" charset="0"/>
              </a:rPr>
              <a:t>% </a:t>
            </a:r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Plumb Medium" pitchFamily="50" charset="0"/>
              </a:rPr>
              <a:t>открытий, </a:t>
            </a:r>
          </a:p>
          <a:p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Plumb Medium" pitchFamily="50" charset="0"/>
              </a:rPr>
              <a:t>когда тема пишется</a:t>
            </a:r>
          </a:p>
          <a:p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Plumb Medium" pitchFamily="50" charset="0"/>
              </a:rPr>
              <a:t>НЕ копирайтером</a:t>
            </a:r>
            <a:endParaRPr lang="ru-RU" sz="2000" dirty="0">
              <a:solidFill>
                <a:schemeClr val="tx1">
                  <a:lumMod val="85000"/>
                  <a:lumOff val="15000"/>
                </a:schemeClr>
              </a:solidFill>
              <a:latin typeface="Plumb Medium" pitchFamily="50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652120" y="2436428"/>
            <a:ext cx="360040" cy="3600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6168912" y="3637473"/>
            <a:ext cx="257955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Plumb Medium" pitchFamily="50" charset="0"/>
              </a:rPr>
              <a:t>% </a:t>
            </a:r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Plumb Medium" pitchFamily="50" charset="0"/>
              </a:rPr>
              <a:t>открытий, </a:t>
            </a:r>
          </a:p>
          <a:p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Plumb Medium" pitchFamily="50" charset="0"/>
              </a:rPr>
              <a:t>когда тема пишется</a:t>
            </a:r>
          </a:p>
          <a:p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Plumb Medium" pitchFamily="50" charset="0"/>
              </a:rPr>
              <a:t>копирайтером</a:t>
            </a:r>
            <a:endParaRPr lang="ru-RU" sz="2000" dirty="0">
              <a:solidFill>
                <a:schemeClr val="tx1">
                  <a:lumMod val="85000"/>
                  <a:lumOff val="15000"/>
                </a:schemeClr>
              </a:solidFill>
              <a:latin typeface="Plumb Medium" pitchFamily="50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664856" y="3725021"/>
            <a:ext cx="360040" cy="3600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5256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MegamirPR\Google Диск\Презентации\Презентация 19 окт\Чистый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78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201767" y="1412776"/>
            <a:ext cx="1446230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Plumb Black" pitchFamily="2" charset="0"/>
              </a:rPr>
              <a:t>писем</a:t>
            </a:r>
            <a:endParaRPr lang="ru-RU" sz="3400" dirty="0">
              <a:solidFill>
                <a:schemeClr val="tx1">
                  <a:lumMod val="85000"/>
                  <a:lumOff val="15000"/>
                </a:schemeClr>
              </a:solidFill>
              <a:latin typeface="Plumb Black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01767" y="941819"/>
            <a:ext cx="1678665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Plumb" pitchFamily="50" charset="0"/>
              </a:rPr>
              <a:t>Дизайн</a:t>
            </a:r>
            <a:endParaRPr lang="ru-RU" sz="3400" dirty="0">
              <a:solidFill>
                <a:schemeClr val="tx1">
                  <a:lumMod val="85000"/>
                  <a:lumOff val="15000"/>
                </a:schemeClr>
              </a:solidFill>
              <a:latin typeface="Plumb" pitchFamily="50" charset="0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17263">
            <a:off x="755577" y="2276872"/>
            <a:ext cx="3888431" cy="4035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573">
            <a:off x="4824873" y="946643"/>
            <a:ext cx="3420252" cy="4786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660232" y="6032901"/>
            <a:ext cx="94288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Plumb" pitchFamily="50" charset="0"/>
              </a:rPr>
              <a:t>11</a:t>
            </a:r>
            <a:r>
              <a:rPr lang="en-US" sz="2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Plumb" pitchFamily="50" charset="0"/>
              </a:rPr>
              <a:t>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Plumb" pitchFamily="50" charset="0"/>
              </a:rPr>
              <a:t>/ 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Plumb" pitchFamily="50" charset="0"/>
              </a:rPr>
              <a:t>20</a:t>
            </a:r>
            <a:endParaRPr lang="ru-RU" dirty="0">
              <a:solidFill>
                <a:schemeClr val="tx1">
                  <a:lumMod val="50000"/>
                  <a:lumOff val="50000"/>
                </a:schemeClr>
              </a:solidFill>
              <a:latin typeface="Plumb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0341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E:\Users\Глеб\Desktop\Презентация 19 окт\Интеграция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MegamirPR\Google Диск\Презентации\Презентация 19 окт\Интеграция-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8840" y="2780928"/>
            <a:ext cx="3638710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660232" y="6032901"/>
            <a:ext cx="94288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Plumb" pitchFamily="50" charset="0"/>
              </a:rPr>
              <a:t>12</a:t>
            </a:r>
            <a:r>
              <a:rPr lang="en-US" sz="2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Plumb" pitchFamily="50" charset="0"/>
              </a:rPr>
              <a:t>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Plumb" pitchFamily="50" charset="0"/>
              </a:rPr>
              <a:t>/ 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Plumb" pitchFamily="50" charset="0"/>
              </a:rPr>
              <a:t>20</a:t>
            </a:r>
            <a:endParaRPr lang="ru-RU" dirty="0">
              <a:solidFill>
                <a:schemeClr val="tx1">
                  <a:lumMod val="50000"/>
                  <a:lumOff val="50000"/>
                </a:schemeClr>
              </a:solidFill>
              <a:latin typeface="Plumb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7495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MegamirPR\Google Диск\Презентации\Презентация 19 окт\Чистый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78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201767" y="764704"/>
            <a:ext cx="4139275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Plumb Black" pitchFamily="2" charset="0"/>
              </a:rPr>
              <a:t>Триггеры и роботы</a:t>
            </a:r>
            <a:endParaRPr lang="ru-RU" sz="3400" dirty="0">
              <a:solidFill>
                <a:schemeClr val="tx1">
                  <a:lumMod val="85000"/>
                  <a:lumOff val="15000"/>
                </a:schemeClr>
              </a:solidFill>
              <a:latin typeface="Plumb Black" pitchFamily="2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53" y="1628800"/>
            <a:ext cx="4259327" cy="27821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636912"/>
            <a:ext cx="5745545" cy="30106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6660232" y="6032901"/>
            <a:ext cx="94288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Plumb" pitchFamily="50" charset="0"/>
              </a:rPr>
              <a:t>13</a:t>
            </a:r>
            <a:r>
              <a:rPr lang="en-US" sz="2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Plumb" pitchFamily="50" charset="0"/>
              </a:rPr>
              <a:t>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Plumb" pitchFamily="50" charset="0"/>
              </a:rPr>
              <a:t>/ 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Plumb" pitchFamily="50" charset="0"/>
              </a:rPr>
              <a:t>20</a:t>
            </a:r>
            <a:endParaRPr lang="ru-RU" dirty="0">
              <a:solidFill>
                <a:schemeClr val="tx1">
                  <a:lumMod val="50000"/>
                  <a:lumOff val="50000"/>
                </a:schemeClr>
              </a:solidFill>
              <a:latin typeface="Plumb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2472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C:\Users\MegamirPR\Google Диск\Презентации\Презентация 19 окт\Лид-магниты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124744"/>
            <a:ext cx="3941491" cy="4108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252017" y="1412776"/>
            <a:ext cx="3167855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400" dirty="0" smtClean="0">
                <a:latin typeface="Plumb Black" pitchFamily="2" charset="0"/>
              </a:rPr>
              <a:t>лид-магниты?</a:t>
            </a:r>
            <a:endParaRPr lang="ru-RU" sz="3400" dirty="0">
              <a:latin typeface="Plumb Black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01767" y="941819"/>
            <a:ext cx="2097049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400" dirty="0" smtClean="0">
                <a:latin typeface="Plumb" pitchFamily="50" charset="0"/>
              </a:rPr>
              <a:t>Что такое</a:t>
            </a:r>
            <a:endParaRPr lang="ru-RU" sz="3400" dirty="0">
              <a:latin typeface="Plumb" pitchFamily="50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60232" y="6032901"/>
            <a:ext cx="94288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Plumb" pitchFamily="50" charset="0"/>
              </a:rPr>
              <a:t>14</a:t>
            </a:r>
            <a:r>
              <a:rPr lang="en-US" sz="2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Plumb" pitchFamily="50" charset="0"/>
              </a:rPr>
              <a:t>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Plumb" pitchFamily="50" charset="0"/>
              </a:rPr>
              <a:t>/ 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Plumb" pitchFamily="50" charset="0"/>
              </a:rPr>
              <a:t>20</a:t>
            </a:r>
            <a:endParaRPr lang="ru-RU" dirty="0">
              <a:solidFill>
                <a:schemeClr val="tx1">
                  <a:lumMod val="50000"/>
                  <a:lumOff val="50000"/>
                </a:schemeClr>
              </a:solidFill>
              <a:latin typeface="Plumb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0330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E:\Users\Глеб\Google Диск\Презентации\Презентация 19 окт\Материалы\Сколько-нужно-писем!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Группа 2"/>
          <p:cNvGrpSpPr/>
          <p:nvPr/>
        </p:nvGrpSpPr>
        <p:grpSpPr>
          <a:xfrm>
            <a:off x="4283968" y="2498120"/>
            <a:ext cx="1040670" cy="2081847"/>
            <a:chOff x="4283968" y="2498120"/>
            <a:chExt cx="1040670" cy="2081847"/>
          </a:xfrm>
        </p:grpSpPr>
        <p:sp>
          <p:nvSpPr>
            <p:cNvPr id="2" name="TextBox 1"/>
            <p:cNvSpPr txBox="1"/>
            <p:nvPr/>
          </p:nvSpPr>
          <p:spPr>
            <a:xfrm>
              <a:off x="4283968" y="2498120"/>
              <a:ext cx="1040670" cy="19389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0" dirty="0" smtClean="0">
                  <a:solidFill>
                    <a:schemeClr val="bg1">
                      <a:lumMod val="85000"/>
                    </a:schemeClr>
                  </a:solidFill>
                  <a:latin typeface="Plumb Black" pitchFamily="2" charset="0"/>
                </a:rPr>
                <a:t>8</a:t>
              </a:r>
              <a:endParaRPr lang="ru-RU" sz="12000" dirty="0">
                <a:solidFill>
                  <a:schemeClr val="bg1">
                    <a:lumMod val="85000"/>
                  </a:schemeClr>
                </a:solidFill>
                <a:latin typeface="Plumb Black" pitchFamily="2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427984" y="4149080"/>
              <a:ext cx="851515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lumb" pitchFamily="50" charset="0"/>
                </a:rPr>
                <a:t>услуг</a:t>
              </a:r>
              <a:endPara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Plumb" pitchFamily="50" charset="0"/>
              </a:endParaRPr>
            </a:p>
          </p:txBody>
        </p:sp>
      </p:grpSp>
      <p:grpSp>
        <p:nvGrpSpPr>
          <p:cNvPr id="4" name="Группа 3"/>
          <p:cNvGrpSpPr/>
          <p:nvPr/>
        </p:nvGrpSpPr>
        <p:grpSpPr>
          <a:xfrm>
            <a:off x="5331072" y="2492896"/>
            <a:ext cx="1408205" cy="2758956"/>
            <a:chOff x="5331072" y="2492896"/>
            <a:chExt cx="1408205" cy="2758956"/>
          </a:xfrm>
        </p:grpSpPr>
        <p:sp>
          <p:nvSpPr>
            <p:cNvPr id="13" name="TextBox 12"/>
            <p:cNvSpPr txBox="1"/>
            <p:nvPr/>
          </p:nvSpPr>
          <p:spPr>
            <a:xfrm>
              <a:off x="5331072" y="3276273"/>
              <a:ext cx="34176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>
                  <a:solidFill>
                    <a:schemeClr val="bg1">
                      <a:lumMod val="75000"/>
                    </a:schemeClr>
                  </a:solidFill>
                  <a:latin typeface="Plumb Black" pitchFamily="2" charset="0"/>
                </a:rPr>
                <a:t>x</a:t>
              </a:r>
              <a:endParaRPr lang="ru-RU" sz="2200" dirty="0">
                <a:solidFill>
                  <a:schemeClr val="bg1">
                    <a:lumMod val="75000"/>
                  </a:schemeClr>
                </a:solidFill>
                <a:latin typeface="Plumb Black" pitchFamily="2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652120" y="2492896"/>
              <a:ext cx="1040670" cy="19389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0" dirty="0" smtClean="0">
                  <a:solidFill>
                    <a:schemeClr val="bg1">
                      <a:lumMod val="85000"/>
                    </a:schemeClr>
                  </a:solidFill>
                  <a:latin typeface="Plumb Black" pitchFamily="2" charset="0"/>
                </a:rPr>
                <a:t>7</a:t>
              </a:r>
              <a:endParaRPr lang="ru-RU" sz="12000" dirty="0">
                <a:solidFill>
                  <a:schemeClr val="bg1">
                    <a:lumMod val="85000"/>
                  </a:schemeClr>
                </a:solidFill>
                <a:latin typeface="Plumb Black" pitchFamily="2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652120" y="4143856"/>
              <a:ext cx="1087157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lumb" pitchFamily="50" charset="0"/>
                </a:rPr>
                <a:t>стадий</a:t>
              </a:r>
            </a:p>
            <a:p>
              <a:r>
                <a:rPr lang="ru-RU" sz="2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lumb" pitchFamily="50" charset="0"/>
                </a:rPr>
                <a:t>сделок</a:t>
              </a:r>
            </a:p>
            <a:p>
              <a:endPara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Plumb" pitchFamily="50" charset="0"/>
              </a:endParaRPr>
            </a:p>
          </p:txBody>
        </p:sp>
      </p:grpSp>
      <p:grpSp>
        <p:nvGrpSpPr>
          <p:cNvPr id="5" name="Группа 4"/>
          <p:cNvGrpSpPr/>
          <p:nvPr/>
        </p:nvGrpSpPr>
        <p:grpSpPr>
          <a:xfrm>
            <a:off x="6660232" y="2492896"/>
            <a:ext cx="2015743" cy="2420401"/>
            <a:chOff x="6660232" y="2492896"/>
            <a:chExt cx="2015743" cy="2420401"/>
          </a:xfrm>
        </p:grpSpPr>
        <p:sp>
          <p:nvSpPr>
            <p:cNvPr id="16" name="TextBox 15"/>
            <p:cNvSpPr txBox="1"/>
            <p:nvPr/>
          </p:nvSpPr>
          <p:spPr>
            <a:xfrm>
              <a:off x="6660232" y="3276273"/>
              <a:ext cx="34176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 smtClean="0">
                  <a:solidFill>
                    <a:schemeClr val="bg1">
                      <a:lumMod val="75000"/>
                    </a:schemeClr>
                  </a:solidFill>
                  <a:latin typeface="Plumb Black" pitchFamily="2" charset="0"/>
                </a:rPr>
                <a:t>x</a:t>
              </a:r>
              <a:endParaRPr lang="ru-RU" sz="2200" dirty="0">
                <a:solidFill>
                  <a:schemeClr val="bg1">
                    <a:lumMod val="75000"/>
                  </a:schemeClr>
                </a:solidFill>
                <a:latin typeface="Plumb Black" pitchFamily="2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981280" y="2492896"/>
              <a:ext cx="1040670" cy="19389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0" dirty="0" smtClean="0">
                  <a:solidFill>
                    <a:schemeClr val="bg1">
                      <a:lumMod val="85000"/>
                    </a:schemeClr>
                  </a:solidFill>
                  <a:latin typeface="Plumb Black" pitchFamily="2" charset="0"/>
                </a:rPr>
                <a:t>3</a:t>
              </a:r>
              <a:endParaRPr lang="ru-RU" sz="12000" dirty="0">
                <a:solidFill>
                  <a:schemeClr val="bg1">
                    <a:lumMod val="85000"/>
                  </a:schemeClr>
                </a:solidFill>
                <a:latin typeface="Plumb Black" pitchFamily="2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981280" y="4143856"/>
              <a:ext cx="1694695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lumb" pitchFamily="50" charset="0"/>
                </a:rPr>
                <a:t>количество</a:t>
              </a:r>
            </a:p>
            <a:p>
              <a:r>
                <a:rPr lang="ru-RU" sz="2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lumb" pitchFamily="50" charset="0"/>
                </a:rPr>
                <a:t>писем</a:t>
              </a:r>
              <a:endPara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Plumb" pitchFamily="50" charset="0"/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6660232" y="6032901"/>
            <a:ext cx="94288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Plumb" pitchFamily="50" charset="0"/>
              </a:rPr>
              <a:t>15</a:t>
            </a:r>
            <a:r>
              <a:rPr lang="en-US" sz="2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Plumb" pitchFamily="50" charset="0"/>
              </a:rPr>
              <a:t>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Plumb" pitchFamily="50" charset="0"/>
              </a:rPr>
              <a:t>/ 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Plumb" pitchFamily="50" charset="0"/>
              </a:rPr>
              <a:t>20</a:t>
            </a:r>
            <a:endParaRPr lang="ru-RU" dirty="0">
              <a:solidFill>
                <a:schemeClr val="tx1">
                  <a:lumMod val="50000"/>
                  <a:lumOff val="50000"/>
                </a:schemeClr>
              </a:solidFill>
              <a:latin typeface="Plumb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1878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845683" y="6032901"/>
            <a:ext cx="82266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Plumb" pitchFamily="50" charset="0"/>
              </a:rPr>
              <a:t>8</a:t>
            </a:r>
            <a:r>
              <a:rPr lang="en-US" sz="2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Plumb" pitchFamily="50" charset="0"/>
              </a:rPr>
              <a:t>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Plumb" pitchFamily="50" charset="0"/>
              </a:rPr>
              <a:t>/ 11</a:t>
            </a:r>
            <a:endParaRPr lang="ru-RU" dirty="0">
              <a:solidFill>
                <a:schemeClr val="tx1">
                  <a:lumMod val="50000"/>
                  <a:lumOff val="50000"/>
                </a:schemeClr>
              </a:solidFill>
              <a:latin typeface="Plumb" pitchFamily="50" charset="0"/>
            </a:endParaRPr>
          </a:p>
        </p:txBody>
      </p:sp>
      <p:pic>
        <p:nvPicPr>
          <p:cNvPr id="1026" name="Picture 2" descr="C:\Users\MegamirPR\Google Диск\Презентации\Презентация 19 окт\Цены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MegamirPR\Google Диск\Презентации\Презентация 19 окт\Цены-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573016"/>
            <a:ext cx="4140347" cy="963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660232" y="6032901"/>
            <a:ext cx="94288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Plumb" pitchFamily="50" charset="0"/>
              </a:rPr>
              <a:t>16</a:t>
            </a:r>
            <a:r>
              <a:rPr lang="en-US" sz="2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Plumb" pitchFamily="50" charset="0"/>
              </a:rPr>
              <a:t>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Plumb" pitchFamily="50" charset="0"/>
              </a:rPr>
              <a:t>/ 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Plumb" pitchFamily="50" charset="0"/>
              </a:rPr>
              <a:t>20</a:t>
            </a:r>
            <a:endParaRPr lang="ru-RU" dirty="0">
              <a:solidFill>
                <a:schemeClr val="tx1">
                  <a:lumMod val="50000"/>
                  <a:lumOff val="50000"/>
                </a:schemeClr>
              </a:solidFill>
              <a:latin typeface="Plumb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5748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E:\Users\Глеб\Desktop\Презентация 19 окт\Конкуренты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846" y="1"/>
            <a:ext cx="916984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Группа 3"/>
          <p:cNvGrpSpPr/>
          <p:nvPr/>
        </p:nvGrpSpPr>
        <p:grpSpPr>
          <a:xfrm>
            <a:off x="4416202" y="3359314"/>
            <a:ext cx="3468166" cy="430887"/>
            <a:chOff x="4416202" y="3286145"/>
            <a:chExt cx="3468166" cy="430887"/>
          </a:xfrm>
        </p:grpSpPr>
        <p:pic>
          <p:nvPicPr>
            <p:cNvPr id="10246" name="Picture 6" descr="E:\Users\Глеб\Desktop\Презентация 19 окт\Конкуренты-1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6202" y="3501008"/>
              <a:ext cx="285750" cy="285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4764603" y="3286145"/>
              <a:ext cx="3119765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lumb" pitchFamily="50" charset="0"/>
                </a:rPr>
                <a:t>не понимают ценности</a:t>
              </a: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4416202" y="3862209"/>
            <a:ext cx="4139824" cy="430887"/>
            <a:chOff x="4416202" y="3286145"/>
            <a:chExt cx="4139824" cy="430887"/>
          </a:xfrm>
        </p:grpSpPr>
        <p:pic>
          <p:nvPicPr>
            <p:cNvPr id="13" name="Picture 6" descr="E:\Users\Глеб\Desktop\Презентация 19 окт\Конкуренты-1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6202" y="3501008"/>
              <a:ext cx="285750" cy="285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Box 13"/>
            <p:cNvSpPr txBox="1"/>
            <p:nvPr/>
          </p:nvSpPr>
          <p:spPr>
            <a:xfrm>
              <a:off x="4764603" y="3286145"/>
              <a:ext cx="3791423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lumb" pitchFamily="50" charset="0"/>
                </a:rPr>
                <a:t>не знают, как собирать базу</a:t>
              </a:r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4416202" y="4366265"/>
            <a:ext cx="3716631" cy="430887"/>
            <a:chOff x="4416202" y="3286145"/>
            <a:chExt cx="3716631" cy="430887"/>
          </a:xfrm>
        </p:grpSpPr>
        <p:pic>
          <p:nvPicPr>
            <p:cNvPr id="19" name="Picture 6" descr="E:\Users\Глеб\Desktop\Презентация 19 окт\Конкуренты-1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6202" y="3501008"/>
              <a:ext cx="285750" cy="285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TextBox 19"/>
            <p:cNvSpPr txBox="1"/>
            <p:nvPr/>
          </p:nvSpPr>
          <p:spPr>
            <a:xfrm>
              <a:off x="4764603" y="3286145"/>
              <a:ext cx="33682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lumb" pitchFamily="50" charset="0"/>
                </a:rPr>
                <a:t>нет </a:t>
              </a:r>
              <a:r>
                <a:rPr lang="ru-RU" sz="22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lumb" pitchFamily="50" charset="0"/>
                </a:rPr>
                <a:t>технических средств</a:t>
              </a:r>
              <a:endParaRPr lang="ru-RU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Plumb" pitchFamily="50" charset="0"/>
              </a:endParaRP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4416202" y="4870321"/>
            <a:ext cx="2719563" cy="430887"/>
            <a:chOff x="4416202" y="3286145"/>
            <a:chExt cx="2719563" cy="430887"/>
          </a:xfrm>
        </p:grpSpPr>
        <p:pic>
          <p:nvPicPr>
            <p:cNvPr id="23" name="Picture 6" descr="E:\Users\Глеб\Desktop\Презентация 19 окт\Конкуренты-1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6202" y="3501008"/>
              <a:ext cx="285750" cy="285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TextBox 23"/>
            <p:cNvSpPr txBox="1"/>
            <p:nvPr/>
          </p:nvSpPr>
          <p:spPr>
            <a:xfrm>
              <a:off x="4764603" y="3286145"/>
              <a:ext cx="2371162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lumb" pitchFamily="50" charset="0"/>
                </a:rPr>
                <a:t>нет подрядчиков</a:t>
              </a: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6660232" y="6032901"/>
            <a:ext cx="94288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Plumb" pitchFamily="50" charset="0"/>
              </a:rPr>
              <a:t>18</a:t>
            </a:r>
            <a:r>
              <a:rPr lang="en-US" sz="2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Plumb" pitchFamily="50" charset="0"/>
              </a:rPr>
              <a:t>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Plumb" pitchFamily="50" charset="0"/>
              </a:rPr>
              <a:t>/ 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Plumb" pitchFamily="50" charset="0"/>
              </a:rPr>
              <a:t>20</a:t>
            </a:r>
            <a:endParaRPr lang="ru-RU" dirty="0">
              <a:solidFill>
                <a:schemeClr val="tx1">
                  <a:lumMod val="50000"/>
                  <a:lumOff val="50000"/>
                </a:schemeClr>
              </a:solidFill>
              <a:latin typeface="Plumb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6322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MegamirPR\Google Диск\Презентации\Презентация 19 окт\Чистый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78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E:\Users\Глеб\Google Диск\Презентации\Презентация 19 окт\Материалы\Без-имени-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223710"/>
            <a:ext cx="5373642" cy="5373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201767" y="1412776"/>
            <a:ext cx="202651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Plumb Black" pitchFamily="2" charset="0"/>
              </a:rPr>
              <a:t>продажи</a:t>
            </a:r>
            <a:endParaRPr lang="ru-RU" sz="3400" dirty="0">
              <a:solidFill>
                <a:schemeClr val="tx1">
                  <a:lumMod val="85000"/>
                  <a:lumOff val="15000"/>
                </a:schemeClr>
              </a:solidFill>
              <a:latin typeface="Plumb Black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01767" y="980728"/>
            <a:ext cx="32720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Plumb" pitchFamily="50" charset="0"/>
              </a:rPr>
              <a:t>Автоматизируем</a:t>
            </a:r>
            <a:endParaRPr lang="ru-RU" sz="3200" dirty="0">
              <a:solidFill>
                <a:schemeClr val="tx1">
                  <a:lumMod val="85000"/>
                  <a:lumOff val="15000"/>
                </a:schemeClr>
              </a:solidFill>
              <a:latin typeface="Plumb" pitchFamily="50" charset="0"/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3779912" y="873862"/>
            <a:ext cx="2361544" cy="1979074"/>
            <a:chOff x="5382437" y="1129797"/>
            <a:chExt cx="1835023" cy="1537827"/>
          </a:xfrm>
        </p:grpSpPr>
        <p:pic>
          <p:nvPicPr>
            <p:cNvPr id="1026" name="Picture 2" descr="E:\Users\Глеб\Google Диск\Презентации\Презентация 19 окт\Материалы\Связка_1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64174" y="1129797"/>
              <a:ext cx="1181509" cy="11815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TextBox 17"/>
            <p:cNvSpPr txBox="1"/>
            <p:nvPr/>
          </p:nvSpPr>
          <p:spPr>
            <a:xfrm>
              <a:off x="5382437" y="2332806"/>
              <a:ext cx="1835023" cy="3348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200" dirty="0" smtClean="0">
                  <a:latin typeface="Plumb" pitchFamily="50" charset="0"/>
                  <a:ea typeface="Roboto Light" pitchFamily="2" charset="0"/>
                  <a:cs typeface="Roboto Light" pitchFamily="2" charset="0"/>
                </a:rPr>
                <a:t>Email-</a:t>
              </a:r>
              <a:r>
                <a:rPr lang="ru-RU" sz="2200" dirty="0" smtClean="0">
                  <a:latin typeface="Plumb" pitchFamily="50" charset="0"/>
                  <a:ea typeface="Roboto Light" pitchFamily="2" charset="0"/>
                  <a:cs typeface="Roboto Light" pitchFamily="2" charset="0"/>
                </a:rPr>
                <a:t>маркетинг</a:t>
              </a:r>
              <a:endParaRPr lang="ru-RU" sz="2200" dirty="0">
                <a:latin typeface="Plumb" pitchFamily="50" charset="0"/>
                <a:ea typeface="Roboto Light" pitchFamily="2" charset="0"/>
                <a:cs typeface="Roboto Light" pitchFamily="2" charset="0"/>
              </a:endParaRPr>
            </a:p>
          </p:txBody>
        </p:sp>
      </p:grpSp>
      <p:grpSp>
        <p:nvGrpSpPr>
          <p:cNvPr id="6" name="Группа 5"/>
          <p:cNvGrpSpPr/>
          <p:nvPr/>
        </p:nvGrpSpPr>
        <p:grpSpPr>
          <a:xfrm>
            <a:off x="5796136" y="4263107"/>
            <a:ext cx="2337864" cy="1398141"/>
            <a:chOff x="12511569" y="4332895"/>
            <a:chExt cx="1925527" cy="1151546"/>
          </a:xfrm>
        </p:grpSpPr>
        <p:pic>
          <p:nvPicPr>
            <p:cNvPr id="1027" name="Picture 3" descr="E:\Users\Глеб\Google Диск\Презентации\Презентация 19 окт\Материалы\Связка_2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62689" y="4332895"/>
              <a:ext cx="1258974" cy="536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TextBox 19"/>
            <p:cNvSpPr txBox="1"/>
            <p:nvPr/>
          </p:nvSpPr>
          <p:spPr>
            <a:xfrm>
              <a:off x="12511569" y="5053554"/>
              <a:ext cx="1925527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 smtClean="0">
                  <a:latin typeface="Plumb" pitchFamily="50" charset="0"/>
                  <a:ea typeface="Roboto Light" pitchFamily="2" charset="0"/>
                  <a:cs typeface="Roboto Light" pitchFamily="2" charset="0"/>
                </a:rPr>
                <a:t>CRM-</a:t>
              </a:r>
              <a:r>
                <a:rPr lang="ru-RU" sz="2200" dirty="0" smtClean="0">
                  <a:latin typeface="Plumb" pitchFamily="50" charset="0"/>
                  <a:ea typeface="Roboto Light" pitchFamily="2" charset="0"/>
                  <a:cs typeface="Roboto Light" pitchFamily="2" charset="0"/>
                </a:rPr>
                <a:t>система</a:t>
              </a:r>
              <a:endParaRPr lang="ru-RU" sz="2200" dirty="0">
                <a:latin typeface="Plumb" pitchFamily="50" charset="0"/>
                <a:ea typeface="Roboto Light" pitchFamily="2" charset="0"/>
                <a:cs typeface="Roboto Light" pitchFamily="2" charset="0"/>
              </a:endParaRPr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1619672" y="4080583"/>
            <a:ext cx="1582710" cy="1580665"/>
            <a:chOff x="3923928" y="4071338"/>
            <a:chExt cx="1303562" cy="1301878"/>
          </a:xfrm>
        </p:grpSpPr>
        <p:pic>
          <p:nvPicPr>
            <p:cNvPr id="1028" name="Picture 4" descr="E:\Users\Глеб\Google Диск\Презентации\Презентация 19 окт\Материалы\Связка_3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colorTemperature colorTemp="7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7322" y="4071338"/>
              <a:ext cx="816775" cy="7984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TextBox 21"/>
            <p:cNvSpPr txBox="1"/>
            <p:nvPr/>
          </p:nvSpPr>
          <p:spPr>
            <a:xfrm>
              <a:off x="3923928" y="4942329"/>
              <a:ext cx="1303562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200" dirty="0" smtClean="0">
                  <a:latin typeface="Plumb" pitchFamily="50" charset="0"/>
                  <a:ea typeface="Roboto Light" pitchFamily="2" charset="0"/>
                  <a:cs typeface="Roboto Light" pitchFamily="2" charset="0"/>
                </a:rPr>
                <a:t>Реклама</a:t>
              </a:r>
              <a:endParaRPr lang="ru-RU" sz="2200" dirty="0">
                <a:latin typeface="Plumb" pitchFamily="50" charset="0"/>
                <a:ea typeface="Roboto Light" pitchFamily="2" charset="0"/>
                <a:cs typeface="Roboto Light" pitchFamily="2" charset="0"/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6660232" y="6032901"/>
            <a:ext cx="94288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Plumb" pitchFamily="50" charset="0"/>
              </a:rPr>
              <a:t>19</a:t>
            </a:r>
            <a:r>
              <a:rPr lang="en-US" sz="2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Plumb" pitchFamily="50" charset="0"/>
              </a:rPr>
              <a:t>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Plumb" pitchFamily="50" charset="0"/>
              </a:rPr>
              <a:t>/ 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Plumb" pitchFamily="50" charset="0"/>
              </a:rPr>
              <a:t>20</a:t>
            </a:r>
            <a:endParaRPr lang="ru-RU" dirty="0">
              <a:solidFill>
                <a:schemeClr val="tx1">
                  <a:lumMod val="50000"/>
                  <a:lumOff val="50000"/>
                </a:schemeClr>
              </a:solidFill>
              <a:latin typeface="Plumb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3342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E:\Users\Глеб\Desktop\Презентация 19 окт\Финал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9697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E:\Users\Глеб\Desktop\Презентация 19 окт\Постановка-проблемы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E:\Users\Глеб\Desktop\Презентация 19 окт\Постановка-проблемы-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3" y="2924944"/>
            <a:ext cx="1728787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E:\Users\Глеб\Desktop\Презентация 19 окт\Постановка-проблемы-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3" y="2924944"/>
            <a:ext cx="2150270" cy="807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E:\Users\Глеб\Desktop\Презентация 19 окт\Постановка-проблемы-3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3" y="4229745"/>
            <a:ext cx="1657350" cy="814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45683" y="6032901"/>
            <a:ext cx="79541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Plumb" pitchFamily="50" charset="0"/>
              </a:rPr>
              <a:t>2</a:t>
            </a:r>
            <a:r>
              <a:rPr lang="en-US" sz="2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Plumb" pitchFamily="50" charset="0"/>
              </a:rPr>
              <a:t>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Plumb" pitchFamily="50" charset="0"/>
              </a:rPr>
              <a:t>/ 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Plumb" pitchFamily="50" charset="0"/>
              </a:rPr>
              <a:t>20</a:t>
            </a:r>
            <a:endParaRPr lang="ru-RU" dirty="0">
              <a:solidFill>
                <a:schemeClr val="tx1">
                  <a:lumMod val="50000"/>
                  <a:lumOff val="50000"/>
                </a:schemeClr>
              </a:solidFill>
              <a:latin typeface="Plumb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2862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MegamirPR\Google Диск\Презентации\Презентация 19 окт\Чистый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78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845683" y="6032901"/>
            <a:ext cx="79541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Plumb" pitchFamily="50" charset="0"/>
              </a:rPr>
              <a:t>3</a:t>
            </a:r>
            <a:r>
              <a:rPr lang="en-US" sz="2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Plumb" pitchFamily="50" charset="0"/>
              </a:rPr>
              <a:t>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Plumb" pitchFamily="50" charset="0"/>
              </a:rPr>
              <a:t>/ 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Plumb" pitchFamily="50" charset="0"/>
              </a:rPr>
              <a:t>20</a:t>
            </a:r>
            <a:endParaRPr lang="ru-RU" dirty="0">
              <a:solidFill>
                <a:schemeClr val="tx1">
                  <a:lumMod val="50000"/>
                  <a:lumOff val="50000"/>
                </a:schemeClr>
              </a:solidFill>
              <a:latin typeface="Plumb" pitchFamily="50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01767" y="1412776"/>
            <a:ext cx="202651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Plumb Black" pitchFamily="2" charset="0"/>
              </a:rPr>
              <a:t>продажи</a:t>
            </a:r>
            <a:endParaRPr lang="ru-RU" sz="3400" dirty="0">
              <a:solidFill>
                <a:schemeClr val="tx1">
                  <a:lumMod val="85000"/>
                  <a:lumOff val="15000"/>
                </a:schemeClr>
              </a:solidFill>
              <a:latin typeface="Plumb Black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01767" y="980728"/>
            <a:ext cx="32720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Plumb" pitchFamily="50" charset="0"/>
              </a:rPr>
              <a:t>Автоматизируем</a:t>
            </a:r>
            <a:endParaRPr lang="ru-RU" sz="3200" dirty="0">
              <a:solidFill>
                <a:schemeClr val="tx1">
                  <a:lumMod val="85000"/>
                  <a:lumOff val="15000"/>
                </a:schemeClr>
              </a:solidFill>
              <a:latin typeface="Plumb" pitchFamily="50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323528" y="2420887"/>
            <a:ext cx="2156298" cy="934397"/>
            <a:chOff x="323528" y="2420887"/>
            <a:chExt cx="2156298" cy="934397"/>
          </a:xfrm>
        </p:grpSpPr>
        <p:pic>
          <p:nvPicPr>
            <p:cNvPr id="8" name="Picture 12" descr="E:\Users\Annie\Desktop\Мега Мир IT\Семинар 26 октября\2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528" y="2420887"/>
              <a:ext cx="934399" cy="9343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1229164" y="2608121"/>
              <a:ext cx="1250662" cy="615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700" dirty="0" smtClean="0">
                  <a:latin typeface="Plumb Medium" pitchFamily="50" charset="0"/>
                  <a:ea typeface="Roboto Light" pitchFamily="2" charset="0"/>
                  <a:cs typeface="Roboto Light" pitchFamily="2" charset="0"/>
                </a:rPr>
                <a:t>Процент</a:t>
              </a:r>
            </a:p>
            <a:p>
              <a:r>
                <a:rPr lang="ru-RU" sz="1700" dirty="0" smtClean="0">
                  <a:latin typeface="Plumb Medium" pitchFamily="50" charset="0"/>
                  <a:ea typeface="Roboto Light" pitchFamily="2" charset="0"/>
                  <a:cs typeface="Roboto Light" pitchFamily="2" charset="0"/>
                </a:rPr>
                <a:t>конверсии</a:t>
              </a:r>
              <a:endParaRPr lang="ru-RU" sz="1700" dirty="0">
                <a:latin typeface="Plumb Medium" pitchFamily="50" charset="0"/>
                <a:ea typeface="Roboto Light" pitchFamily="2" charset="0"/>
                <a:cs typeface="Roboto Light" pitchFamily="2" charset="0"/>
              </a:endParaRPr>
            </a:p>
          </p:txBody>
        </p:sp>
      </p:grpSp>
      <p:grpSp>
        <p:nvGrpSpPr>
          <p:cNvPr id="3" name="Группа 2"/>
          <p:cNvGrpSpPr/>
          <p:nvPr/>
        </p:nvGrpSpPr>
        <p:grpSpPr>
          <a:xfrm>
            <a:off x="372536" y="3537862"/>
            <a:ext cx="2298048" cy="934399"/>
            <a:chOff x="372536" y="3537862"/>
            <a:chExt cx="2298048" cy="934399"/>
          </a:xfrm>
        </p:grpSpPr>
        <p:pic>
          <p:nvPicPr>
            <p:cNvPr id="11" name="Picture 16" descr="E:\Users\Annie\Desktop\Мега Мир IT\Семинар 26 октября\3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2536" y="3537862"/>
              <a:ext cx="934399" cy="9343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1229164" y="3785605"/>
              <a:ext cx="1441420" cy="3539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700" dirty="0" smtClean="0">
                  <a:latin typeface="Plumb Medium" pitchFamily="50" charset="0"/>
                  <a:ea typeface="Roboto Light" pitchFamily="2" charset="0"/>
                  <a:cs typeface="Roboto Light" pitchFamily="2" charset="0"/>
                </a:rPr>
                <a:t>Средний чек</a:t>
              </a:r>
              <a:endParaRPr lang="ru-RU" sz="1700" dirty="0">
                <a:latin typeface="Plumb Medium" pitchFamily="50" charset="0"/>
                <a:ea typeface="Roboto Light" pitchFamily="2" charset="0"/>
                <a:cs typeface="Roboto Light" pitchFamily="2" charset="0"/>
              </a:endParaRPr>
            </a:p>
          </p:txBody>
        </p:sp>
      </p:grpSp>
      <p:grpSp>
        <p:nvGrpSpPr>
          <p:cNvPr id="4" name="Группа 3"/>
          <p:cNvGrpSpPr/>
          <p:nvPr/>
        </p:nvGrpSpPr>
        <p:grpSpPr>
          <a:xfrm>
            <a:off x="323528" y="4581128"/>
            <a:ext cx="1958738" cy="864096"/>
            <a:chOff x="323528" y="4581128"/>
            <a:chExt cx="1958738" cy="864096"/>
          </a:xfrm>
        </p:grpSpPr>
        <p:sp>
          <p:nvSpPr>
            <p:cNvPr id="13" name="TextBox 12"/>
            <p:cNvSpPr txBox="1"/>
            <p:nvPr/>
          </p:nvSpPr>
          <p:spPr>
            <a:xfrm>
              <a:off x="1275259" y="4705399"/>
              <a:ext cx="1007007" cy="615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700" dirty="0" smtClean="0">
                  <a:latin typeface="Plumb Medium" pitchFamily="50" charset="0"/>
                  <a:ea typeface="Roboto Light" pitchFamily="2" charset="0"/>
                  <a:cs typeface="Roboto Light" pitchFamily="2" charset="0"/>
                </a:rPr>
                <a:t>Частота</a:t>
              </a:r>
            </a:p>
            <a:p>
              <a:r>
                <a:rPr lang="ru-RU" sz="1700" dirty="0" smtClean="0">
                  <a:latin typeface="Plumb Medium" pitchFamily="50" charset="0"/>
                  <a:ea typeface="Roboto Light" pitchFamily="2" charset="0"/>
                  <a:cs typeface="Roboto Light" pitchFamily="2" charset="0"/>
                </a:rPr>
                <a:t>покупок</a:t>
              </a:r>
              <a:endParaRPr lang="ru-RU" sz="1700" dirty="0">
                <a:latin typeface="Plumb Medium" pitchFamily="50" charset="0"/>
                <a:ea typeface="Roboto Light" pitchFamily="2" charset="0"/>
                <a:cs typeface="Roboto Light" pitchFamily="2" charset="0"/>
              </a:endParaRPr>
            </a:p>
          </p:txBody>
        </p:sp>
        <p:pic>
          <p:nvPicPr>
            <p:cNvPr id="14" name="Picture 3" descr="E:\Users\Annie\Desktop\Мега Мир IT\Семинар 26 октября\5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528" y="4581128"/>
              <a:ext cx="864096" cy="8640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5" name="Группа 14"/>
          <p:cNvGrpSpPr/>
          <p:nvPr/>
        </p:nvGrpSpPr>
        <p:grpSpPr>
          <a:xfrm>
            <a:off x="5113950" y="1129797"/>
            <a:ext cx="2227980" cy="1609526"/>
            <a:chOff x="5185958" y="1129797"/>
            <a:chExt cx="2227980" cy="1609526"/>
          </a:xfrm>
        </p:grpSpPr>
        <p:pic>
          <p:nvPicPr>
            <p:cNvPr id="1026" name="Picture 2" descr="E:\Users\Глеб\Google Диск\Презентации\Презентация 19 окт\Материалы\Связка_1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64174" y="1129797"/>
              <a:ext cx="1181509" cy="11815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TextBox 17"/>
            <p:cNvSpPr txBox="1"/>
            <p:nvPr/>
          </p:nvSpPr>
          <p:spPr>
            <a:xfrm>
              <a:off x="5185958" y="2332806"/>
              <a:ext cx="2227980" cy="4065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 smtClean="0">
                  <a:latin typeface="Plumb" pitchFamily="50" charset="0"/>
                  <a:ea typeface="Roboto Light" pitchFamily="2" charset="0"/>
                  <a:cs typeface="Roboto Light" pitchFamily="2" charset="0"/>
                </a:rPr>
                <a:t>Email-</a:t>
              </a:r>
              <a:r>
                <a:rPr lang="ru-RU" sz="2200" dirty="0" smtClean="0">
                  <a:latin typeface="Plumb" pitchFamily="50" charset="0"/>
                  <a:ea typeface="Roboto Light" pitchFamily="2" charset="0"/>
                  <a:cs typeface="Roboto Light" pitchFamily="2" charset="0"/>
                </a:rPr>
                <a:t>маркетинг</a:t>
              </a:r>
              <a:endParaRPr lang="ru-RU" sz="2200" dirty="0">
                <a:latin typeface="Plumb" pitchFamily="50" charset="0"/>
                <a:ea typeface="Roboto Light" pitchFamily="2" charset="0"/>
                <a:cs typeface="Roboto Light" pitchFamily="2" charset="0"/>
              </a:endParaRPr>
            </a:p>
          </p:txBody>
        </p:sp>
      </p:grpSp>
      <p:grpSp>
        <p:nvGrpSpPr>
          <p:cNvPr id="6" name="Группа 5"/>
          <p:cNvGrpSpPr/>
          <p:nvPr/>
        </p:nvGrpSpPr>
        <p:grpSpPr>
          <a:xfrm>
            <a:off x="6948264" y="3880100"/>
            <a:ext cx="1816623" cy="1086417"/>
            <a:chOff x="12511569" y="4332895"/>
            <a:chExt cx="1925527" cy="1151546"/>
          </a:xfrm>
        </p:grpSpPr>
        <p:pic>
          <p:nvPicPr>
            <p:cNvPr id="1027" name="Picture 3" descr="E:\Users\Глеб\Google Диск\Презентации\Презентация 19 окт\Материалы\Связка_2.p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62689" y="4332895"/>
              <a:ext cx="1258974" cy="536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TextBox 19"/>
            <p:cNvSpPr txBox="1"/>
            <p:nvPr/>
          </p:nvSpPr>
          <p:spPr>
            <a:xfrm>
              <a:off x="12511569" y="5053554"/>
              <a:ext cx="1925527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 smtClean="0">
                  <a:latin typeface="Plumb" pitchFamily="50" charset="0"/>
                  <a:ea typeface="Roboto Light" pitchFamily="2" charset="0"/>
                  <a:cs typeface="Roboto Light" pitchFamily="2" charset="0"/>
                </a:rPr>
                <a:t>CRM-</a:t>
              </a:r>
              <a:r>
                <a:rPr lang="ru-RU" sz="2200" dirty="0" smtClean="0">
                  <a:latin typeface="Plumb" pitchFamily="50" charset="0"/>
                  <a:ea typeface="Roboto Light" pitchFamily="2" charset="0"/>
                  <a:cs typeface="Roboto Light" pitchFamily="2" charset="0"/>
                </a:rPr>
                <a:t>система</a:t>
              </a:r>
              <a:endParaRPr lang="ru-RU" sz="2200" dirty="0">
                <a:latin typeface="Plumb" pitchFamily="50" charset="0"/>
                <a:ea typeface="Roboto Light" pitchFamily="2" charset="0"/>
                <a:cs typeface="Roboto Light" pitchFamily="2" charset="0"/>
              </a:endParaRPr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4067944" y="3695060"/>
            <a:ext cx="1229835" cy="1228246"/>
            <a:chOff x="3923928" y="4071338"/>
            <a:chExt cx="1303562" cy="1301878"/>
          </a:xfrm>
        </p:grpSpPr>
        <p:pic>
          <p:nvPicPr>
            <p:cNvPr id="1028" name="Picture 4" descr="E:\Users\Глеб\Google Диск\Презентации\Презентация 19 окт\Материалы\Связка_3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colorTemperature colorTemp="7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7322" y="4071338"/>
              <a:ext cx="816775" cy="7984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TextBox 21"/>
            <p:cNvSpPr txBox="1"/>
            <p:nvPr/>
          </p:nvSpPr>
          <p:spPr>
            <a:xfrm>
              <a:off x="3923928" y="4942329"/>
              <a:ext cx="1303562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200" dirty="0" smtClean="0">
                  <a:latin typeface="Plumb" pitchFamily="50" charset="0"/>
                  <a:ea typeface="Roboto Light" pitchFamily="2" charset="0"/>
                  <a:cs typeface="Roboto Light" pitchFamily="2" charset="0"/>
                </a:rPr>
                <a:t>Реклама</a:t>
              </a:r>
              <a:endParaRPr lang="ru-RU" sz="2200" dirty="0">
                <a:latin typeface="Plumb" pitchFamily="50" charset="0"/>
                <a:ea typeface="Roboto Light" pitchFamily="2" charset="0"/>
                <a:cs typeface="Roboto Light" pitchFamily="2" charset="0"/>
              </a:endParaRPr>
            </a:p>
          </p:txBody>
        </p:sp>
      </p:grpSp>
      <p:pic>
        <p:nvPicPr>
          <p:cNvPr id="1032" name="Picture 8" descr="E:\Users\Глеб\Google Диск\Презентации\Презентация 19 окт\Материалы\Без-имени-1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6565" y="1583051"/>
            <a:ext cx="4175555" cy="4175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6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egamirPR\Google Диск\Презентации\Презентация 19 окт\Критерии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845683" y="6032901"/>
            <a:ext cx="79541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Plumb" pitchFamily="50" charset="0"/>
              </a:rPr>
              <a:t>4</a:t>
            </a:r>
            <a:r>
              <a:rPr lang="en-US" sz="2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Plumb" pitchFamily="50" charset="0"/>
              </a:rPr>
              <a:t>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Plumb" pitchFamily="50" charset="0"/>
              </a:rPr>
              <a:t>/ 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Plumb" pitchFamily="50" charset="0"/>
              </a:rPr>
              <a:t>20</a:t>
            </a:r>
            <a:endParaRPr lang="ru-RU" dirty="0">
              <a:solidFill>
                <a:schemeClr val="tx1">
                  <a:lumMod val="50000"/>
                  <a:lumOff val="50000"/>
                </a:schemeClr>
              </a:solidFill>
              <a:latin typeface="Plumb" pitchFamily="50" charset="0"/>
            </a:endParaRPr>
          </a:p>
        </p:txBody>
      </p:sp>
      <p:pic>
        <p:nvPicPr>
          <p:cNvPr id="3075" name="Picture 3" descr="E:\Users\Глеб\Desktop\Презентация 19 окт\Критерии-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962378"/>
            <a:ext cx="1131424" cy="1258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E:\Users\Глеб\Desktop\Презентация 19 окт\Критерии-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3498" y="2996952"/>
            <a:ext cx="968782" cy="1166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E:\Users\Глеб\Desktop\Презентация 19 окт\Критерии-3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8460" y="3068449"/>
            <a:ext cx="1187996" cy="1152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E:\Users\Глеб\Desktop\Презентация 19 окт\Критерии-4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437112"/>
            <a:ext cx="1477924" cy="137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49745" y="1655222"/>
            <a:ext cx="3663182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dirty="0" smtClean="0">
                <a:latin typeface="Plumb Black" pitchFamily="2" charset="0"/>
              </a:rPr>
              <a:t>email-</a:t>
            </a:r>
            <a:r>
              <a:rPr lang="ru-RU" sz="3400" dirty="0" smtClean="0">
                <a:latin typeface="Plumb Black" pitchFamily="2" charset="0"/>
              </a:rPr>
              <a:t>маркетинг</a:t>
            </a:r>
            <a:endParaRPr lang="ru-RU" sz="3400" dirty="0">
              <a:latin typeface="Plumb Black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72000" y="1218818"/>
            <a:ext cx="273664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000" dirty="0" smtClean="0">
                <a:latin typeface="Plumb" pitchFamily="50" charset="0"/>
              </a:rPr>
              <a:t>У вас работает</a:t>
            </a:r>
            <a:endParaRPr lang="ru-RU" sz="3000" dirty="0">
              <a:latin typeface="Plumb" pitchFamily="50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72000" y="2185700"/>
            <a:ext cx="111601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000" dirty="0" smtClean="0">
                <a:latin typeface="Plumb" pitchFamily="50" charset="0"/>
              </a:rPr>
              <a:t>если:</a:t>
            </a:r>
            <a:endParaRPr lang="ru-RU" sz="3000" dirty="0">
              <a:latin typeface="Plumb" pitchFamily="50" charset="0"/>
            </a:endParaRPr>
          </a:p>
        </p:txBody>
      </p:sp>
      <p:pic>
        <p:nvPicPr>
          <p:cNvPr id="1028" name="Picture 4" descr="C:\Users\MegamirPR\Google Диск\Презентации\Презентация 19 окт\Критерии-5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5334" y="4653135"/>
            <a:ext cx="856860" cy="111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5965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6845683" y="6032901"/>
            <a:ext cx="82266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Plumb" pitchFamily="50" charset="0"/>
              </a:rPr>
              <a:t>4</a:t>
            </a:r>
            <a:r>
              <a:rPr lang="en-US" sz="2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Plumb" pitchFamily="50" charset="0"/>
              </a:rPr>
              <a:t>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Plumb" pitchFamily="50" charset="0"/>
              </a:rPr>
              <a:t>/ 11</a:t>
            </a:r>
            <a:endParaRPr lang="ru-RU" dirty="0">
              <a:solidFill>
                <a:schemeClr val="tx1">
                  <a:lumMod val="50000"/>
                  <a:lumOff val="50000"/>
                </a:schemeClr>
              </a:solidFill>
              <a:latin typeface="Plumb" pitchFamily="50" charset="0"/>
            </a:endParaRPr>
          </a:p>
        </p:txBody>
      </p:sp>
      <p:pic>
        <p:nvPicPr>
          <p:cNvPr id="4098" name="Picture 2" descr="E:\Users\Глеб\Desktop\Презентация 19 окт\Сценарии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Группа 15"/>
          <p:cNvGrpSpPr/>
          <p:nvPr/>
        </p:nvGrpSpPr>
        <p:grpSpPr>
          <a:xfrm>
            <a:off x="4428564" y="2956882"/>
            <a:ext cx="3904850" cy="400110"/>
            <a:chOff x="4428564" y="3100898"/>
            <a:chExt cx="3904850" cy="400110"/>
          </a:xfrm>
        </p:grpSpPr>
        <p:sp>
          <p:nvSpPr>
            <p:cNvPr id="4" name="TextBox 3"/>
            <p:cNvSpPr txBox="1"/>
            <p:nvPr/>
          </p:nvSpPr>
          <p:spPr>
            <a:xfrm>
              <a:off x="4684658" y="3100898"/>
              <a:ext cx="364875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lumb" pitchFamily="50" charset="0"/>
                </a:rPr>
                <a:t>открыли предыдущее письмо</a:t>
              </a:r>
            </a:p>
          </p:txBody>
        </p:sp>
        <p:pic>
          <p:nvPicPr>
            <p:cNvPr id="4099" name="Picture 3" descr="E:\Users\Глеб\Desktop\Презентация 19 окт\Сценарии-1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8564" y="3213556"/>
              <a:ext cx="215444" cy="2154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" name="Группа 6"/>
          <p:cNvGrpSpPr/>
          <p:nvPr/>
        </p:nvGrpSpPr>
        <p:grpSpPr>
          <a:xfrm>
            <a:off x="4428564" y="3532946"/>
            <a:ext cx="3334181" cy="400110"/>
            <a:chOff x="4428564" y="3614444"/>
            <a:chExt cx="3334181" cy="400110"/>
          </a:xfrm>
        </p:grpSpPr>
        <p:sp>
          <p:nvSpPr>
            <p:cNvPr id="10" name="TextBox 9"/>
            <p:cNvSpPr txBox="1"/>
            <p:nvPr/>
          </p:nvSpPr>
          <p:spPr>
            <a:xfrm>
              <a:off x="4684658" y="3614444"/>
              <a:ext cx="307808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lumb" pitchFamily="50" charset="0"/>
                </a:rPr>
                <a:t>не открыли предыдущее</a:t>
              </a:r>
            </a:p>
          </p:txBody>
        </p:sp>
        <p:pic>
          <p:nvPicPr>
            <p:cNvPr id="11" name="Picture 3" descr="E:\Users\Глеб\Desktop\Презентация 19 окт\Сценарии-1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8564" y="3728263"/>
              <a:ext cx="215444" cy="2154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" name="Группа 5"/>
          <p:cNvGrpSpPr/>
          <p:nvPr/>
        </p:nvGrpSpPr>
        <p:grpSpPr>
          <a:xfrm>
            <a:off x="4428563" y="4109010"/>
            <a:ext cx="3449597" cy="400110"/>
            <a:chOff x="4428563" y="4126884"/>
            <a:chExt cx="3449597" cy="400110"/>
          </a:xfrm>
        </p:grpSpPr>
        <p:sp>
          <p:nvSpPr>
            <p:cNvPr id="12" name="TextBox 11"/>
            <p:cNvSpPr txBox="1"/>
            <p:nvPr/>
          </p:nvSpPr>
          <p:spPr>
            <a:xfrm>
              <a:off x="4684657" y="4126884"/>
              <a:ext cx="319350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lumb" pitchFamily="50" charset="0"/>
                </a:rPr>
                <a:t>о</a:t>
              </a:r>
              <a:r>
                <a:rPr lang="ru-RU" sz="20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lumb" pitchFamily="50" charset="0"/>
                </a:rPr>
                <a:t>ткрыли ссылку </a:t>
              </a:r>
              <a:r>
                <a:rPr lang="ru-RU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lumb" pitchFamily="50" charset="0"/>
                </a:rPr>
                <a:t>в письме</a:t>
              </a:r>
            </a:p>
          </p:txBody>
        </p:sp>
        <p:pic>
          <p:nvPicPr>
            <p:cNvPr id="13" name="Picture 3" descr="E:\Users\Глеб\Desktop\Презентация 19 окт\Сценарии-1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8563" y="4240703"/>
              <a:ext cx="215444" cy="2154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" name="Группа 7"/>
          <p:cNvGrpSpPr/>
          <p:nvPr/>
        </p:nvGrpSpPr>
        <p:grpSpPr>
          <a:xfrm>
            <a:off x="4428563" y="4685074"/>
            <a:ext cx="3794242" cy="400110"/>
            <a:chOff x="4428563" y="4683913"/>
            <a:chExt cx="3794242" cy="400110"/>
          </a:xfrm>
        </p:grpSpPr>
        <p:sp>
          <p:nvSpPr>
            <p:cNvPr id="14" name="TextBox 13"/>
            <p:cNvSpPr txBox="1"/>
            <p:nvPr/>
          </p:nvSpPr>
          <p:spPr>
            <a:xfrm>
              <a:off x="4684657" y="4683913"/>
              <a:ext cx="353814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lumb" pitchFamily="50" charset="0"/>
                </a:rPr>
                <a:t>не открыли ссылку </a:t>
              </a:r>
              <a:r>
                <a:rPr lang="ru-RU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lumb" pitchFamily="50" charset="0"/>
                </a:rPr>
                <a:t>в письме</a:t>
              </a:r>
            </a:p>
          </p:txBody>
        </p:sp>
        <p:pic>
          <p:nvPicPr>
            <p:cNvPr id="15" name="Picture 3" descr="E:\Users\Глеб\Desktop\Презентация 19 окт\Сценарии-1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8563" y="4797732"/>
              <a:ext cx="215444" cy="2154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2" name="TextBox 21"/>
          <p:cNvSpPr txBox="1"/>
          <p:nvPr/>
        </p:nvSpPr>
        <p:spPr>
          <a:xfrm>
            <a:off x="6845683" y="6032901"/>
            <a:ext cx="79541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Plumb" pitchFamily="50" charset="0"/>
              </a:rPr>
              <a:t>5</a:t>
            </a:r>
            <a:r>
              <a:rPr lang="en-US" sz="2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Plumb" pitchFamily="50" charset="0"/>
              </a:rPr>
              <a:t>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Plumb" pitchFamily="50" charset="0"/>
              </a:rPr>
              <a:t>/ 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Plumb" pitchFamily="50" charset="0"/>
              </a:rPr>
              <a:t>20</a:t>
            </a:r>
            <a:endParaRPr lang="ru-RU" dirty="0">
              <a:solidFill>
                <a:schemeClr val="tx1">
                  <a:lumMod val="50000"/>
                  <a:lumOff val="50000"/>
                </a:schemeClr>
              </a:solidFill>
              <a:latin typeface="Plumb" pitchFamily="50" charset="0"/>
            </a:endParaRPr>
          </a:p>
        </p:txBody>
      </p:sp>
      <p:grpSp>
        <p:nvGrpSpPr>
          <p:cNvPr id="19" name="Группа 18"/>
          <p:cNvGrpSpPr/>
          <p:nvPr/>
        </p:nvGrpSpPr>
        <p:grpSpPr>
          <a:xfrm>
            <a:off x="4428563" y="5229200"/>
            <a:ext cx="2423675" cy="400110"/>
            <a:chOff x="4428563" y="4686235"/>
            <a:chExt cx="2423675" cy="400110"/>
          </a:xfrm>
        </p:grpSpPr>
        <p:sp>
          <p:nvSpPr>
            <p:cNvPr id="20" name="TextBox 19"/>
            <p:cNvSpPr txBox="1"/>
            <p:nvPr/>
          </p:nvSpPr>
          <p:spPr>
            <a:xfrm>
              <a:off x="4684657" y="4686235"/>
              <a:ext cx="216758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lumb" pitchFamily="50" charset="0"/>
                </a:rPr>
                <a:t>любые варианты</a:t>
              </a:r>
              <a:endParaRPr lang="ru-R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Plumb" pitchFamily="50" charset="0"/>
              </a:endParaRPr>
            </a:p>
          </p:txBody>
        </p:sp>
        <p:pic>
          <p:nvPicPr>
            <p:cNvPr id="21" name="Picture 3" descr="E:\Users\Глеб\Desktop\Презентация 19 окт\Сценарии-1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8563" y="4797732"/>
              <a:ext cx="215444" cy="2154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5864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3" descr="C:\Users\MegamirPR\Google Диск\Презентации\Презентация 19 окт\Сценарии-II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845683" y="6032901"/>
            <a:ext cx="79541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Plumb" pitchFamily="50" charset="0"/>
              </a:rPr>
              <a:t>6</a:t>
            </a:r>
            <a:r>
              <a:rPr lang="en-US" sz="2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Plumb" pitchFamily="50" charset="0"/>
              </a:rPr>
              <a:t>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Plumb" pitchFamily="50" charset="0"/>
              </a:rPr>
              <a:t>/ 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Plumb" pitchFamily="50" charset="0"/>
              </a:rPr>
              <a:t>20</a:t>
            </a:r>
            <a:endParaRPr lang="ru-RU" dirty="0">
              <a:solidFill>
                <a:schemeClr val="tx1">
                  <a:lumMod val="50000"/>
                  <a:lumOff val="50000"/>
                </a:schemeClr>
              </a:solidFill>
              <a:latin typeface="Plumb" pitchFamily="50" charset="0"/>
            </a:endParaRPr>
          </a:p>
        </p:txBody>
      </p:sp>
      <p:pic>
        <p:nvPicPr>
          <p:cNvPr id="9" name="Picture 2" descr="C:\Users\MegamirPR\Google Диск\Презентации\Презентация 19 окт\Критерии-6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829297"/>
            <a:ext cx="114300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1043608" y="3041084"/>
            <a:ext cx="37382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>
                <a:solidFill>
                  <a:srgbClr val="0070C0"/>
                </a:solidFill>
              </a:rPr>
              <a:t>-</a:t>
            </a:r>
            <a:endParaRPr lang="ru-RU" sz="4800" dirty="0">
              <a:solidFill>
                <a:srgbClr val="0070C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562356" y="3041084"/>
            <a:ext cx="37382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>
                <a:solidFill>
                  <a:srgbClr val="0070C0"/>
                </a:solidFill>
              </a:rPr>
              <a:t>-</a:t>
            </a:r>
            <a:endParaRPr lang="ru-RU" sz="4800" dirty="0">
              <a:solidFill>
                <a:srgbClr val="0070C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066412" y="3041084"/>
            <a:ext cx="37382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>
                <a:solidFill>
                  <a:srgbClr val="0070C0"/>
                </a:solidFill>
              </a:rPr>
              <a:t>-</a:t>
            </a:r>
            <a:endParaRPr lang="ru-RU" sz="4800" dirty="0">
              <a:solidFill>
                <a:srgbClr val="0070C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 rot="16200000">
            <a:off x="3040377" y="3985610"/>
            <a:ext cx="5040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rgbClr val="C00000"/>
                </a:solidFill>
              </a:rPr>
              <a:t>-</a:t>
            </a:r>
            <a:endParaRPr lang="ru-RU" sz="4800" dirty="0">
              <a:solidFill>
                <a:srgbClr val="C0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 rot="16200000">
            <a:off x="3040377" y="4345650"/>
            <a:ext cx="5040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rgbClr val="C00000"/>
                </a:solidFill>
              </a:rPr>
              <a:t>-</a:t>
            </a:r>
            <a:endParaRPr lang="ru-RU" sz="4800" dirty="0">
              <a:solidFill>
                <a:srgbClr val="C0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262076" y="4614227"/>
            <a:ext cx="37382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>
                <a:solidFill>
                  <a:srgbClr val="C00000"/>
                </a:solidFill>
              </a:rPr>
              <a:t>-</a:t>
            </a:r>
            <a:endParaRPr lang="ru-RU" sz="4800" dirty="0">
              <a:solidFill>
                <a:srgbClr val="C0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641097" y="4614227"/>
            <a:ext cx="37382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>
                <a:solidFill>
                  <a:srgbClr val="C00000"/>
                </a:solidFill>
              </a:rPr>
              <a:t>-</a:t>
            </a:r>
            <a:endParaRPr lang="ru-RU" sz="4800" dirty="0">
              <a:solidFill>
                <a:srgbClr val="C0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779912" y="3041084"/>
            <a:ext cx="37382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>
                <a:solidFill>
                  <a:schemeClr val="accent3">
                    <a:lumMod val="75000"/>
                  </a:schemeClr>
                </a:solidFill>
              </a:rPr>
              <a:t>-</a:t>
            </a:r>
            <a:endParaRPr lang="ru-RU" sz="48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38" name="Picture 2" descr="C:\Users\MegamirPR\Google Диск\Презентации\Презентация 19 окт\Критерии-6.png"/>
          <p:cNvPicPr>
            <a:picLocks noChangeAspect="1" noChangeArrowheads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140968"/>
            <a:ext cx="689530" cy="752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C:\Users\MegamirPR\Google Диск\Презентации\Презентация 19 окт\Критерии-6.png"/>
          <p:cNvPicPr>
            <a:picLocks noChangeAspect="1" noChangeArrowheads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4636429"/>
            <a:ext cx="689530" cy="752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TextBox 40"/>
          <p:cNvSpPr txBox="1"/>
          <p:nvPr/>
        </p:nvSpPr>
        <p:spPr>
          <a:xfrm>
            <a:off x="4990268" y="3041084"/>
            <a:ext cx="37382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>
                <a:solidFill>
                  <a:schemeClr val="accent3">
                    <a:lumMod val="75000"/>
                  </a:schemeClr>
                </a:solidFill>
              </a:rPr>
              <a:t>-</a:t>
            </a:r>
            <a:endParaRPr lang="ru-RU" sz="48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42" name="Picture 2" descr="C:\Users\MegamirPR\Google Диск\Презентации\Презентация 19 окт\Критерии-6.png"/>
          <p:cNvPicPr>
            <a:picLocks noChangeAspect="1" noChangeArrowheads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140968"/>
            <a:ext cx="689530" cy="752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TextBox 42"/>
          <p:cNvSpPr txBox="1"/>
          <p:nvPr/>
        </p:nvSpPr>
        <p:spPr>
          <a:xfrm>
            <a:off x="4846252" y="4614227"/>
            <a:ext cx="37382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>
                <a:solidFill>
                  <a:srgbClr val="C00000"/>
                </a:solidFill>
              </a:rPr>
              <a:t>-</a:t>
            </a:r>
            <a:endParaRPr lang="ru-RU" sz="4800" dirty="0">
              <a:solidFill>
                <a:srgbClr val="C00000"/>
              </a:solidFill>
            </a:endParaRPr>
          </a:p>
        </p:txBody>
      </p:sp>
      <p:pic>
        <p:nvPicPr>
          <p:cNvPr id="44" name="Picture 2" descr="C:\Users\MegamirPR\Google Диск\Презентации\Презентация 19 окт\Критерии-6.png"/>
          <p:cNvPicPr>
            <a:picLocks noChangeAspect="1" noChangeArrowheads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0622" y="4655026"/>
            <a:ext cx="689530" cy="752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TextBox 44"/>
          <p:cNvSpPr txBox="1"/>
          <p:nvPr/>
        </p:nvSpPr>
        <p:spPr>
          <a:xfrm rot="16200000">
            <a:off x="5592677" y="2552340"/>
            <a:ext cx="37382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>
                <a:solidFill>
                  <a:schemeClr val="accent5">
                    <a:lumMod val="75000"/>
                  </a:schemeClr>
                </a:solidFill>
              </a:rPr>
              <a:t>-</a:t>
            </a:r>
            <a:endParaRPr lang="ru-RU" sz="48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46" name="Picture 2" descr="C:\Users\MegamirPR\Google Диск\Презентации\Презентация 19 окт\Критерии-6.png"/>
          <p:cNvPicPr>
            <a:picLocks noChangeAspect="1" noChangeArrowheads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060848"/>
            <a:ext cx="689530" cy="752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TextBox 46"/>
          <p:cNvSpPr txBox="1"/>
          <p:nvPr/>
        </p:nvSpPr>
        <p:spPr>
          <a:xfrm>
            <a:off x="6161377" y="3041084"/>
            <a:ext cx="37382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>
                <a:solidFill>
                  <a:schemeClr val="accent3">
                    <a:lumMod val="75000"/>
                  </a:schemeClr>
                </a:solidFill>
              </a:rPr>
              <a:t>-</a:t>
            </a:r>
            <a:endParaRPr lang="ru-RU" sz="48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48" name="Picture 2" descr="C:\Users\MegamirPR\Google Диск\Презентации\Презентация 19 окт\Критерии-6.png"/>
          <p:cNvPicPr>
            <a:picLocks noChangeAspect="1" noChangeArrowheads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3140968"/>
            <a:ext cx="689530" cy="752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TextBox 48"/>
          <p:cNvSpPr txBox="1"/>
          <p:nvPr/>
        </p:nvSpPr>
        <p:spPr>
          <a:xfrm rot="10800000">
            <a:off x="6218693" y="2204864"/>
            <a:ext cx="37382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>
                <a:solidFill>
                  <a:schemeClr val="accent5">
                    <a:lumMod val="75000"/>
                  </a:schemeClr>
                </a:solidFill>
              </a:rPr>
              <a:t>-</a:t>
            </a:r>
            <a:endParaRPr lang="ru-RU" sz="48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50" name="Picture 2" descr="C:\Users\MegamirPR\Google Диск\Презентации\Презентация 19 окт\Критерии-6.png"/>
          <p:cNvPicPr>
            <a:picLocks noChangeAspect="1" noChangeArrowheads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8774" y="2132856"/>
            <a:ext cx="689530" cy="752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TextBox 50"/>
          <p:cNvSpPr txBox="1"/>
          <p:nvPr/>
        </p:nvSpPr>
        <p:spPr>
          <a:xfrm>
            <a:off x="5998380" y="4614227"/>
            <a:ext cx="37382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>
                <a:solidFill>
                  <a:srgbClr val="C00000"/>
                </a:solidFill>
              </a:rPr>
              <a:t>-</a:t>
            </a:r>
            <a:endParaRPr lang="ru-RU" sz="4800" dirty="0">
              <a:solidFill>
                <a:srgbClr val="C00000"/>
              </a:solidFill>
            </a:endParaRPr>
          </a:p>
        </p:txBody>
      </p:sp>
      <p:pic>
        <p:nvPicPr>
          <p:cNvPr id="52" name="Picture 2" descr="C:\Users\MegamirPR\Google Диск\Презентации\Презентация 19 окт\Критерии-6.png"/>
          <p:cNvPicPr>
            <a:picLocks noChangeAspect="1" noChangeArrowheads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655026"/>
            <a:ext cx="689530" cy="752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TextBox 55"/>
          <p:cNvSpPr txBox="1"/>
          <p:nvPr/>
        </p:nvSpPr>
        <p:spPr>
          <a:xfrm rot="16200000">
            <a:off x="4326729" y="3978719"/>
            <a:ext cx="37382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>
                <a:solidFill>
                  <a:schemeClr val="accent3">
                    <a:lumMod val="75000"/>
                  </a:schemeClr>
                </a:solidFill>
              </a:rPr>
              <a:t>-</a:t>
            </a:r>
            <a:endParaRPr lang="ru-RU" sz="48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7313505" y="3041084"/>
            <a:ext cx="37382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>
                <a:solidFill>
                  <a:schemeClr val="accent3">
                    <a:lumMod val="75000"/>
                  </a:schemeClr>
                </a:solidFill>
              </a:rPr>
              <a:t>-</a:t>
            </a:r>
            <a:endParaRPr lang="ru-RU" sz="48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7745553" y="3041084"/>
            <a:ext cx="37382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>
                <a:solidFill>
                  <a:schemeClr val="accent3">
                    <a:lumMod val="75000"/>
                  </a:schemeClr>
                </a:solidFill>
              </a:rPr>
              <a:t>-</a:t>
            </a:r>
            <a:endParaRPr lang="ru-RU" sz="48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8177601" y="3041084"/>
            <a:ext cx="37382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>
                <a:solidFill>
                  <a:schemeClr val="accent3">
                    <a:lumMod val="75000"/>
                  </a:schemeClr>
                </a:solidFill>
              </a:rPr>
              <a:t>-</a:t>
            </a:r>
            <a:endParaRPr lang="ru-RU" sz="48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8609649" y="3041084"/>
            <a:ext cx="37382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>
                <a:solidFill>
                  <a:schemeClr val="accent3">
                    <a:lumMod val="75000"/>
                  </a:schemeClr>
                </a:solidFill>
              </a:rPr>
              <a:t>-</a:t>
            </a:r>
            <a:endParaRPr lang="ru-RU" sz="48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 rot="10800000">
            <a:off x="7326065" y="2204864"/>
            <a:ext cx="37382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>
                <a:solidFill>
                  <a:schemeClr val="accent5">
                    <a:lumMod val="75000"/>
                  </a:schemeClr>
                </a:solidFill>
              </a:rPr>
              <a:t>-</a:t>
            </a:r>
            <a:endParaRPr lang="ru-RU" sz="4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 rot="10800000">
            <a:off x="7763314" y="2204864"/>
            <a:ext cx="37382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>
                <a:solidFill>
                  <a:schemeClr val="accent5">
                    <a:lumMod val="75000"/>
                  </a:schemeClr>
                </a:solidFill>
              </a:rPr>
              <a:t>-</a:t>
            </a:r>
            <a:endParaRPr lang="ru-RU" sz="4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 rot="10800000">
            <a:off x="8195362" y="2204864"/>
            <a:ext cx="37382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>
                <a:solidFill>
                  <a:schemeClr val="accent5">
                    <a:lumMod val="75000"/>
                  </a:schemeClr>
                </a:solidFill>
              </a:rPr>
              <a:t>-</a:t>
            </a:r>
            <a:endParaRPr lang="ru-RU" sz="4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 rot="10800000">
            <a:off x="8627410" y="2204864"/>
            <a:ext cx="37382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>
                <a:solidFill>
                  <a:schemeClr val="accent5">
                    <a:lumMod val="75000"/>
                  </a:schemeClr>
                </a:solidFill>
              </a:rPr>
              <a:t>-</a:t>
            </a:r>
            <a:endParaRPr lang="ru-RU" sz="4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 rot="16200000">
            <a:off x="4319090" y="3704468"/>
            <a:ext cx="37382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>
                <a:solidFill>
                  <a:schemeClr val="accent3">
                    <a:lumMod val="75000"/>
                  </a:schemeClr>
                </a:solidFill>
              </a:rPr>
              <a:t>-</a:t>
            </a:r>
            <a:endParaRPr lang="ru-RU" sz="48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7778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5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000"/>
                            </p:stCondLst>
                            <p:childTnLst>
                              <p:par>
                                <p:cTn id="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5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4000"/>
                            </p:stCondLst>
                            <p:childTnLst>
                              <p:par>
                                <p:cTn id="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"/>
                            </p:stCondLst>
                            <p:childTnLst>
                              <p:par>
                                <p:cTn id="9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500"/>
                            </p:stCondLst>
                            <p:childTnLst>
                              <p:par>
                                <p:cTn id="9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"/>
                            </p:stCondLst>
                            <p:childTnLst>
                              <p:par>
                                <p:cTn id="10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2000"/>
                            </p:stCondLst>
                            <p:childTnLst>
                              <p:par>
                                <p:cTn id="1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3000"/>
                            </p:stCondLst>
                            <p:childTnLst>
                              <p:par>
                                <p:cTn id="1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5" grpId="0"/>
      <p:bldP spid="26" grpId="0"/>
      <p:bldP spid="30" grpId="0"/>
      <p:bldP spid="31" grpId="0"/>
      <p:bldP spid="32" grpId="0"/>
      <p:bldP spid="33" grpId="0"/>
      <p:bldP spid="35" grpId="0"/>
      <p:bldP spid="41" grpId="0"/>
      <p:bldP spid="43" grpId="0"/>
      <p:bldP spid="45" grpId="0"/>
      <p:bldP spid="47" grpId="0"/>
      <p:bldP spid="49" grpId="0"/>
      <p:bldP spid="51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E:\Users\Глеб\Desktop\Презентация 19 окт\Сегментация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6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Группа 5"/>
          <p:cNvGrpSpPr/>
          <p:nvPr/>
        </p:nvGrpSpPr>
        <p:grpSpPr>
          <a:xfrm>
            <a:off x="4428564" y="3140968"/>
            <a:ext cx="4034693" cy="430887"/>
            <a:chOff x="4428564" y="3068960"/>
            <a:chExt cx="4034693" cy="430887"/>
          </a:xfrm>
        </p:grpSpPr>
        <p:sp>
          <p:nvSpPr>
            <p:cNvPr id="7" name="TextBox 6"/>
            <p:cNvSpPr txBox="1"/>
            <p:nvPr/>
          </p:nvSpPr>
          <p:spPr>
            <a:xfrm>
              <a:off x="4684658" y="3068960"/>
              <a:ext cx="3778599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lumb" pitchFamily="50" charset="0"/>
                </a:rPr>
                <a:t>по региону / полу / возрасту</a:t>
              </a:r>
            </a:p>
          </p:txBody>
        </p:sp>
        <p:pic>
          <p:nvPicPr>
            <p:cNvPr id="8" name="Picture 3" descr="E:\Users\Глеб\Desktop\Презентация 19 окт\Сценарии-1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8564" y="3213556"/>
              <a:ext cx="215444" cy="2154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" name="Группа 8"/>
          <p:cNvGrpSpPr/>
          <p:nvPr/>
        </p:nvGrpSpPr>
        <p:grpSpPr>
          <a:xfrm>
            <a:off x="4428564" y="3718193"/>
            <a:ext cx="2983123" cy="430887"/>
            <a:chOff x="4428564" y="3583667"/>
            <a:chExt cx="2983123" cy="430887"/>
          </a:xfrm>
        </p:grpSpPr>
        <p:sp>
          <p:nvSpPr>
            <p:cNvPr id="10" name="TextBox 9"/>
            <p:cNvSpPr txBox="1"/>
            <p:nvPr/>
          </p:nvSpPr>
          <p:spPr>
            <a:xfrm>
              <a:off x="4684658" y="3583667"/>
              <a:ext cx="2727029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lumb" pitchFamily="50" charset="0"/>
                </a:rPr>
                <a:t>по истории покупок</a:t>
              </a:r>
            </a:p>
          </p:txBody>
        </p:sp>
        <p:pic>
          <p:nvPicPr>
            <p:cNvPr id="11" name="Picture 3" descr="E:\Users\Глеб\Desktop\Презентация 19 окт\Сценарии-1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8564" y="3728263"/>
              <a:ext cx="215444" cy="2154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" name="Группа 11"/>
          <p:cNvGrpSpPr/>
          <p:nvPr/>
        </p:nvGrpSpPr>
        <p:grpSpPr>
          <a:xfrm>
            <a:off x="4428563" y="4294257"/>
            <a:ext cx="4313615" cy="430887"/>
            <a:chOff x="4428563" y="4096107"/>
            <a:chExt cx="4313615" cy="430887"/>
          </a:xfrm>
        </p:grpSpPr>
        <p:sp>
          <p:nvSpPr>
            <p:cNvPr id="13" name="TextBox 12"/>
            <p:cNvSpPr txBox="1"/>
            <p:nvPr/>
          </p:nvSpPr>
          <p:spPr>
            <a:xfrm>
              <a:off x="4684657" y="4096107"/>
              <a:ext cx="4057521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lumb" pitchFamily="50" charset="0"/>
                </a:rPr>
                <a:t>по позиции в воронке продаж</a:t>
              </a:r>
            </a:p>
          </p:txBody>
        </p:sp>
        <p:pic>
          <p:nvPicPr>
            <p:cNvPr id="14" name="Picture 3" descr="E:\Users\Глеб\Desktop\Презентация 19 окт\Сценарии-1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8563" y="4240703"/>
              <a:ext cx="215444" cy="2154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5" name="Группа 14"/>
          <p:cNvGrpSpPr/>
          <p:nvPr/>
        </p:nvGrpSpPr>
        <p:grpSpPr>
          <a:xfrm>
            <a:off x="4417149" y="4870321"/>
            <a:ext cx="1097991" cy="430887"/>
            <a:chOff x="4428563" y="4096107"/>
            <a:chExt cx="1097991" cy="430887"/>
          </a:xfrm>
        </p:grpSpPr>
        <p:sp>
          <p:nvSpPr>
            <p:cNvPr id="16" name="TextBox 15"/>
            <p:cNvSpPr txBox="1"/>
            <p:nvPr/>
          </p:nvSpPr>
          <p:spPr>
            <a:xfrm>
              <a:off x="4684657" y="4096107"/>
              <a:ext cx="841897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lumb" pitchFamily="50" charset="0"/>
                </a:rPr>
                <a:t>и</a:t>
              </a:r>
              <a:r>
                <a:rPr lang="ru-RU" sz="22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lumb" pitchFamily="50" charset="0"/>
                </a:rPr>
                <a:t> т.д.</a:t>
              </a:r>
              <a:endParaRPr lang="ru-RU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Plumb" pitchFamily="50" charset="0"/>
              </a:endParaRPr>
            </a:p>
          </p:txBody>
        </p:sp>
        <p:pic>
          <p:nvPicPr>
            <p:cNvPr id="17" name="Picture 3" descr="E:\Users\Глеб\Desktop\Презентация 19 окт\Сценарии-1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8563" y="4240703"/>
              <a:ext cx="215444" cy="2154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8" name="TextBox 17"/>
          <p:cNvSpPr txBox="1"/>
          <p:nvPr/>
        </p:nvSpPr>
        <p:spPr>
          <a:xfrm>
            <a:off x="6845683" y="6032901"/>
            <a:ext cx="79541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Plumb" pitchFamily="50" charset="0"/>
              </a:rPr>
              <a:t>7</a:t>
            </a:r>
            <a:r>
              <a:rPr lang="en-US" sz="2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Plumb" pitchFamily="50" charset="0"/>
              </a:rPr>
              <a:t>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Plumb" pitchFamily="50" charset="0"/>
              </a:rPr>
              <a:t>/ 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Plumb" pitchFamily="50" charset="0"/>
              </a:rPr>
              <a:t>20</a:t>
            </a:r>
            <a:endParaRPr lang="ru-RU" dirty="0">
              <a:solidFill>
                <a:schemeClr val="tx1">
                  <a:lumMod val="50000"/>
                  <a:lumOff val="50000"/>
                </a:schemeClr>
              </a:solidFill>
              <a:latin typeface="Plumb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3738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E:\Users\Глеб\Desktop\Презентация 19 окт\Поожительная-реакция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E:\Users\Глеб\Desktop\Презентация 19 окт\Поожительная-реакция-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40968" y="548680"/>
            <a:ext cx="5160866" cy="6309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845683" y="6032901"/>
            <a:ext cx="82266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Plumb" pitchFamily="50" charset="0"/>
              </a:rPr>
              <a:t>8</a:t>
            </a:r>
            <a:r>
              <a:rPr lang="en-US" sz="2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Plumb" pitchFamily="50" charset="0"/>
              </a:rPr>
              <a:t>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Plumb" pitchFamily="50" charset="0"/>
              </a:rPr>
              <a:t>/ 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Plumb" pitchFamily="50" charset="0"/>
              </a:rPr>
              <a:t>20</a:t>
            </a:r>
            <a:endParaRPr lang="ru-RU" dirty="0">
              <a:solidFill>
                <a:schemeClr val="tx1">
                  <a:lumMod val="50000"/>
                  <a:lumOff val="50000"/>
                </a:schemeClr>
              </a:solidFill>
              <a:latin typeface="Plumb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4440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3733 0.00185 L 0.45017 0.0018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37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MegamirPR\Google Диск\Презентации\Презентация 19 окт\Что-включает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884" y="-1"/>
            <a:ext cx="9161884" cy="6871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845683" y="6032901"/>
            <a:ext cx="79541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Plumb" pitchFamily="50" charset="0"/>
              </a:rPr>
              <a:t>9</a:t>
            </a:r>
            <a:r>
              <a:rPr lang="en-US" sz="2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Plumb" pitchFamily="50" charset="0"/>
              </a:rPr>
              <a:t>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Plumb" pitchFamily="50" charset="0"/>
              </a:rPr>
              <a:t>/ 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Plumb" pitchFamily="50" charset="0"/>
              </a:rPr>
              <a:t>20</a:t>
            </a:r>
            <a:endParaRPr lang="ru-RU" dirty="0">
              <a:solidFill>
                <a:schemeClr val="tx1">
                  <a:lumMod val="50000"/>
                  <a:lumOff val="50000"/>
                </a:schemeClr>
              </a:solidFill>
              <a:latin typeface="Plumb" pitchFamily="50" charset="0"/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4428564" y="2732726"/>
            <a:ext cx="3302121" cy="400110"/>
            <a:chOff x="4428564" y="3100898"/>
            <a:chExt cx="3302121" cy="400110"/>
          </a:xfrm>
        </p:grpSpPr>
        <p:sp>
          <p:nvSpPr>
            <p:cNvPr id="11" name="TextBox 10"/>
            <p:cNvSpPr txBox="1"/>
            <p:nvPr/>
          </p:nvSpPr>
          <p:spPr>
            <a:xfrm>
              <a:off x="4684658" y="3100898"/>
              <a:ext cx="304602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lumb" pitchFamily="50" charset="0"/>
                </a:rPr>
                <a:t>р</a:t>
              </a:r>
              <a:r>
                <a:rPr lang="ru-RU" sz="20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lumb" pitchFamily="50" charset="0"/>
                </a:rPr>
                <a:t>азработка архитектуры</a:t>
              </a:r>
              <a:endParaRPr lang="ru-R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Plumb" pitchFamily="50" charset="0"/>
              </a:endParaRPr>
            </a:p>
          </p:txBody>
        </p:sp>
        <p:pic>
          <p:nvPicPr>
            <p:cNvPr id="12" name="Picture 3" descr="E:\Users\Глеб\Desktop\Презентация 19 окт\Сценарии-1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8564" y="3213556"/>
              <a:ext cx="215444" cy="2154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3" name="Группа 12"/>
          <p:cNvGrpSpPr/>
          <p:nvPr/>
        </p:nvGrpSpPr>
        <p:grpSpPr>
          <a:xfrm>
            <a:off x="4428564" y="3204844"/>
            <a:ext cx="3077700" cy="400110"/>
            <a:chOff x="4428564" y="3614444"/>
            <a:chExt cx="3077700" cy="400110"/>
          </a:xfrm>
        </p:grpSpPr>
        <p:sp>
          <p:nvSpPr>
            <p:cNvPr id="14" name="TextBox 13"/>
            <p:cNvSpPr txBox="1"/>
            <p:nvPr/>
          </p:nvSpPr>
          <p:spPr>
            <a:xfrm>
              <a:off x="4684658" y="3614444"/>
              <a:ext cx="28216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lumb" pitchFamily="50" charset="0"/>
                </a:rPr>
                <a:t>написание сценариев </a:t>
              </a:r>
              <a:endParaRPr lang="ru-R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Plumb" pitchFamily="50" charset="0"/>
              </a:endParaRPr>
            </a:p>
          </p:txBody>
        </p:sp>
        <p:pic>
          <p:nvPicPr>
            <p:cNvPr id="15" name="Picture 3" descr="E:\Users\Глеб\Desktop\Презентация 19 окт\Сценарии-1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8564" y="3728263"/>
              <a:ext cx="215444" cy="2154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6" name="Группа 15"/>
          <p:cNvGrpSpPr/>
          <p:nvPr/>
        </p:nvGrpSpPr>
        <p:grpSpPr>
          <a:xfrm>
            <a:off x="4428563" y="3636892"/>
            <a:ext cx="1934759" cy="400110"/>
            <a:chOff x="4428563" y="4126884"/>
            <a:chExt cx="1934759" cy="400110"/>
          </a:xfrm>
        </p:grpSpPr>
        <p:sp>
          <p:nvSpPr>
            <p:cNvPr id="17" name="TextBox 16"/>
            <p:cNvSpPr txBox="1"/>
            <p:nvPr/>
          </p:nvSpPr>
          <p:spPr>
            <a:xfrm>
              <a:off x="4684657" y="4126884"/>
              <a:ext cx="167866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lumb" pitchFamily="50" charset="0"/>
                </a:rPr>
                <a:t>копирайтинг</a:t>
              </a:r>
              <a:endParaRPr lang="ru-R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Plumb" pitchFamily="50" charset="0"/>
              </a:endParaRPr>
            </a:p>
          </p:txBody>
        </p:sp>
        <p:pic>
          <p:nvPicPr>
            <p:cNvPr id="18" name="Picture 3" descr="E:\Users\Глеб\Desktop\Презентация 19 окт\Сценарии-1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8563" y="4240703"/>
              <a:ext cx="215444" cy="2154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9" name="Группа 18"/>
          <p:cNvGrpSpPr/>
          <p:nvPr/>
        </p:nvGrpSpPr>
        <p:grpSpPr>
          <a:xfrm>
            <a:off x="4428563" y="4068940"/>
            <a:ext cx="2103074" cy="400110"/>
            <a:chOff x="4428563" y="4683913"/>
            <a:chExt cx="2103074" cy="400110"/>
          </a:xfrm>
        </p:grpSpPr>
        <p:sp>
          <p:nvSpPr>
            <p:cNvPr id="20" name="TextBox 19"/>
            <p:cNvSpPr txBox="1"/>
            <p:nvPr/>
          </p:nvSpPr>
          <p:spPr>
            <a:xfrm>
              <a:off x="4684657" y="4683913"/>
              <a:ext cx="184698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lumb" pitchFamily="50" charset="0"/>
                </a:rPr>
                <a:t>дизайн писем</a:t>
              </a:r>
              <a:endParaRPr lang="ru-R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Plumb" pitchFamily="50" charset="0"/>
              </a:endParaRPr>
            </a:p>
          </p:txBody>
        </p:sp>
        <p:pic>
          <p:nvPicPr>
            <p:cNvPr id="21" name="Picture 3" descr="E:\Users\Глеб\Desktop\Презентация 19 окт\Сценарии-1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8563" y="4797732"/>
              <a:ext cx="215444" cy="2154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2" name="Группа 21"/>
          <p:cNvGrpSpPr/>
          <p:nvPr/>
        </p:nvGrpSpPr>
        <p:grpSpPr>
          <a:xfrm>
            <a:off x="4428563" y="4509120"/>
            <a:ext cx="3892026" cy="400110"/>
            <a:chOff x="4428563" y="4686235"/>
            <a:chExt cx="3892026" cy="400110"/>
          </a:xfrm>
        </p:grpSpPr>
        <p:sp>
          <p:nvSpPr>
            <p:cNvPr id="23" name="TextBox 22"/>
            <p:cNvSpPr txBox="1"/>
            <p:nvPr/>
          </p:nvSpPr>
          <p:spPr>
            <a:xfrm>
              <a:off x="4684657" y="4686235"/>
              <a:ext cx="363593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lumb" pitchFamily="50" charset="0"/>
                </a:rPr>
                <a:t>интеграция с «почтовиками» </a:t>
              </a:r>
              <a:endParaRPr lang="ru-R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Plumb" pitchFamily="50" charset="0"/>
              </a:endParaRPr>
            </a:p>
          </p:txBody>
        </p:sp>
        <p:pic>
          <p:nvPicPr>
            <p:cNvPr id="24" name="Picture 3" descr="E:\Users\Глеб\Desktop\Презентация 19 окт\Сценарии-1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8563" y="4797732"/>
              <a:ext cx="215444" cy="2154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8" name="Группа 27"/>
          <p:cNvGrpSpPr/>
          <p:nvPr/>
        </p:nvGrpSpPr>
        <p:grpSpPr>
          <a:xfrm>
            <a:off x="4427984" y="4973106"/>
            <a:ext cx="3565013" cy="400110"/>
            <a:chOff x="4428563" y="4686235"/>
            <a:chExt cx="3565013" cy="400110"/>
          </a:xfrm>
        </p:grpSpPr>
        <p:sp>
          <p:nvSpPr>
            <p:cNvPr id="29" name="TextBox 28"/>
            <p:cNvSpPr txBox="1"/>
            <p:nvPr/>
          </p:nvSpPr>
          <p:spPr>
            <a:xfrm>
              <a:off x="4684657" y="4686235"/>
              <a:ext cx="330891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lumb" pitchFamily="50" charset="0"/>
                </a:rPr>
                <a:t>разработка ЛИД-магнитов</a:t>
              </a:r>
              <a:endParaRPr lang="ru-R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Plumb" pitchFamily="50" charset="0"/>
              </a:endParaRPr>
            </a:p>
          </p:txBody>
        </p:sp>
        <p:pic>
          <p:nvPicPr>
            <p:cNvPr id="30" name="Picture 3" descr="E:\Users\Глеб\Desktop\Презентация 19 окт\Сценарии-1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8563" y="4797732"/>
              <a:ext cx="215444" cy="2154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75323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1026</TotalTime>
  <Words>206</Words>
  <Application>Microsoft Office PowerPoint</Application>
  <PresentationFormat>Экран (4:3)</PresentationFormat>
  <Paragraphs>103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6" baseType="lpstr">
      <vt:lpstr>Arial</vt:lpstr>
      <vt:lpstr>Plumb Black</vt:lpstr>
      <vt:lpstr>Calibri</vt:lpstr>
      <vt:lpstr>Roboto Light</vt:lpstr>
      <vt:lpstr>Plumb</vt:lpstr>
      <vt:lpstr>Plumb Medium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Глеб</dc:creator>
  <cp:lastModifiedBy>MegamirPR</cp:lastModifiedBy>
  <cp:revision>106</cp:revision>
  <dcterms:created xsi:type="dcterms:W3CDTF">2017-10-15T04:02:53Z</dcterms:created>
  <dcterms:modified xsi:type="dcterms:W3CDTF">2018-03-28T09:36:04Z</dcterms:modified>
</cp:coreProperties>
</file>