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24"/>
  </p:notesMasterIdLst>
  <p:handoutMasterIdLst>
    <p:handoutMasterId r:id="rId25"/>
  </p:handoutMasterIdLst>
  <p:sldIdLst>
    <p:sldId id="999" r:id="rId3"/>
    <p:sldId id="1003" r:id="rId4"/>
    <p:sldId id="1017" r:id="rId5"/>
    <p:sldId id="1005" r:id="rId6"/>
    <p:sldId id="1020" r:id="rId7"/>
    <p:sldId id="1021" r:id="rId8"/>
    <p:sldId id="1001" r:id="rId9"/>
    <p:sldId id="1004" r:id="rId10"/>
    <p:sldId id="1018" r:id="rId11"/>
    <p:sldId id="1007" r:id="rId12"/>
    <p:sldId id="1008" r:id="rId13"/>
    <p:sldId id="1009" r:id="rId14"/>
    <p:sldId id="1019" r:id="rId15"/>
    <p:sldId id="1015" r:id="rId16"/>
    <p:sldId id="1022" r:id="rId17"/>
    <p:sldId id="1013" r:id="rId18"/>
    <p:sldId id="1023" r:id="rId19"/>
    <p:sldId id="1024" r:id="rId20"/>
    <p:sldId id="1025" r:id="rId21"/>
    <p:sldId id="1027" r:id="rId22"/>
    <p:sldId id="1000" r:id="rId23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6DD1F6-542F-4F67-BA37-AC4F1DE94BCD}">
          <p14:sldIdLst>
            <p14:sldId id="999"/>
            <p14:sldId id="1003"/>
            <p14:sldId id="1017"/>
            <p14:sldId id="1005"/>
            <p14:sldId id="1020"/>
            <p14:sldId id="1021"/>
            <p14:sldId id="1001"/>
            <p14:sldId id="1004"/>
            <p14:sldId id="1018"/>
            <p14:sldId id="1007"/>
            <p14:sldId id="1008"/>
            <p14:sldId id="1009"/>
            <p14:sldId id="1019"/>
            <p14:sldId id="1015"/>
            <p14:sldId id="1022"/>
            <p14:sldId id="1013"/>
            <p14:sldId id="1023"/>
            <p14:sldId id="1024"/>
            <p14:sldId id="1025"/>
            <p14:sldId id="1027"/>
            <p14:sldId id="10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43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9999"/>
    <a:srgbClr val="C4CEC8"/>
    <a:srgbClr val="0066CC"/>
    <a:srgbClr val="FF66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1119" autoAdjust="0"/>
  </p:normalViewPr>
  <p:slideViewPr>
    <p:cSldViewPr>
      <p:cViewPr>
        <p:scale>
          <a:sx n="67" d="100"/>
          <a:sy n="67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26"/>
    </p:cViewPr>
  </p:sorterViewPr>
  <p:notesViewPr>
    <p:cSldViewPr>
      <p:cViewPr varScale="1">
        <p:scale>
          <a:sx n="49" d="100"/>
          <a:sy n="49" d="100"/>
        </p:scale>
        <p:origin x="-2688" y="-77"/>
      </p:cViewPr>
      <p:guideLst>
        <p:guide orient="horz" pos="3143"/>
        <p:guide pos="21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255D9-B807-4171-9875-A295BC3C17B6}" type="doc">
      <dgm:prSet loTypeId="urn:microsoft.com/office/officeart/2005/8/layout/chevron1" loCatId="process" qsTypeId="urn:microsoft.com/office/officeart/2005/8/quickstyle/simple2" qsCatId="simple" csTypeId="urn:microsoft.com/office/officeart/2005/8/colors/accent0_1" csCatId="mainScheme" phldr="1"/>
      <dgm:spPr/>
    </dgm:pt>
    <dgm:pt modelId="{F99AD3C2-7C04-4174-BDD0-FA6A41B70A11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Этап 1 </a:t>
          </a:r>
          <a:endParaRPr lang="ru-RU" dirty="0"/>
        </a:p>
      </dgm:t>
    </dgm:pt>
    <dgm:pt modelId="{BD79EF00-342E-41E4-8C16-CBC181D295D5}" type="parTrans" cxnId="{1CD71302-94DD-4A34-A34B-29FD8EE399D1}">
      <dgm:prSet/>
      <dgm:spPr/>
      <dgm:t>
        <a:bodyPr/>
        <a:lstStyle/>
        <a:p>
          <a:endParaRPr lang="ru-RU"/>
        </a:p>
      </dgm:t>
    </dgm:pt>
    <dgm:pt modelId="{1D4D97F7-0875-4904-B102-21DE750F55E3}" type="sibTrans" cxnId="{1CD71302-94DD-4A34-A34B-29FD8EE399D1}">
      <dgm:prSet/>
      <dgm:spPr/>
      <dgm:t>
        <a:bodyPr/>
        <a:lstStyle/>
        <a:p>
          <a:endParaRPr lang="ru-RU"/>
        </a:p>
      </dgm:t>
    </dgm:pt>
    <dgm:pt modelId="{E64F1F7D-8EF1-4F2C-A94F-C1A2D1756EFA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smtClean="0"/>
            <a:t>Этап 2</a:t>
          </a:r>
          <a:endParaRPr lang="ru-RU" dirty="0"/>
        </a:p>
      </dgm:t>
    </dgm:pt>
    <dgm:pt modelId="{39556962-5A53-440E-99DE-ABE5CBA3574E}" type="parTrans" cxnId="{3A141587-C153-4290-BB08-6B4A98A97D0B}">
      <dgm:prSet/>
      <dgm:spPr/>
      <dgm:t>
        <a:bodyPr/>
        <a:lstStyle/>
        <a:p>
          <a:endParaRPr lang="ru-RU"/>
        </a:p>
      </dgm:t>
    </dgm:pt>
    <dgm:pt modelId="{F959FB31-D5D5-4109-94BC-1798B342C9D5}" type="sibTrans" cxnId="{3A141587-C153-4290-BB08-6B4A98A97D0B}">
      <dgm:prSet/>
      <dgm:spPr/>
      <dgm:t>
        <a:bodyPr/>
        <a:lstStyle/>
        <a:p>
          <a:endParaRPr lang="ru-RU"/>
        </a:p>
      </dgm:t>
    </dgm:pt>
    <dgm:pt modelId="{E912151B-E6CF-4C7B-B0CA-ED253347A6CA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Этап 3</a:t>
          </a:r>
          <a:endParaRPr lang="ru-RU" dirty="0"/>
        </a:p>
      </dgm:t>
    </dgm:pt>
    <dgm:pt modelId="{F1389005-F263-4CED-90EF-193A743D0EA7}" type="parTrans" cxnId="{AA97EDE7-A6DD-4367-8FE0-AF805D6F9C73}">
      <dgm:prSet/>
      <dgm:spPr/>
      <dgm:t>
        <a:bodyPr/>
        <a:lstStyle/>
        <a:p>
          <a:endParaRPr lang="ru-RU"/>
        </a:p>
      </dgm:t>
    </dgm:pt>
    <dgm:pt modelId="{077176A8-8844-4C16-825B-B34AF26EFD68}" type="sibTrans" cxnId="{AA97EDE7-A6DD-4367-8FE0-AF805D6F9C73}">
      <dgm:prSet/>
      <dgm:spPr/>
      <dgm:t>
        <a:bodyPr/>
        <a:lstStyle/>
        <a:p>
          <a:endParaRPr lang="ru-RU"/>
        </a:p>
      </dgm:t>
    </dgm:pt>
    <dgm:pt modelId="{CB2C9C5F-B0DE-4CAB-A858-4B08A058BB40}" type="pres">
      <dgm:prSet presAssocID="{082255D9-B807-4171-9875-A295BC3C17B6}" presName="Name0" presStyleCnt="0">
        <dgm:presLayoutVars>
          <dgm:dir/>
          <dgm:animLvl val="lvl"/>
          <dgm:resizeHandles val="exact"/>
        </dgm:presLayoutVars>
      </dgm:prSet>
      <dgm:spPr/>
    </dgm:pt>
    <dgm:pt modelId="{016EF8E6-CF99-4199-80BE-E0CF8FF430B1}" type="pres">
      <dgm:prSet presAssocID="{F99AD3C2-7C04-4174-BDD0-FA6A41B70A1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0817E-F0F8-4CA5-9E48-0968EE66D916}" type="pres">
      <dgm:prSet presAssocID="{1D4D97F7-0875-4904-B102-21DE750F55E3}" presName="parTxOnlySpace" presStyleCnt="0"/>
      <dgm:spPr/>
    </dgm:pt>
    <dgm:pt modelId="{6ED9DB81-C3D5-4638-938A-30CF3A29F5F9}" type="pres">
      <dgm:prSet presAssocID="{E64F1F7D-8EF1-4F2C-A94F-C1A2D1756EF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A9391-171D-4B02-B5DA-158E3221E695}" type="pres">
      <dgm:prSet presAssocID="{F959FB31-D5D5-4109-94BC-1798B342C9D5}" presName="parTxOnlySpace" presStyleCnt="0"/>
      <dgm:spPr/>
    </dgm:pt>
    <dgm:pt modelId="{115A0C96-5A8C-489B-8C35-84A84519D4B2}" type="pres">
      <dgm:prSet presAssocID="{E912151B-E6CF-4C7B-B0CA-ED253347A6C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B94D29-B705-484B-8D1B-235C92E6F9C8}" type="presOf" srcId="{E64F1F7D-8EF1-4F2C-A94F-C1A2D1756EFA}" destId="{6ED9DB81-C3D5-4638-938A-30CF3A29F5F9}" srcOrd="0" destOrd="0" presId="urn:microsoft.com/office/officeart/2005/8/layout/chevron1"/>
    <dgm:cxn modelId="{3A141587-C153-4290-BB08-6B4A98A97D0B}" srcId="{082255D9-B807-4171-9875-A295BC3C17B6}" destId="{E64F1F7D-8EF1-4F2C-A94F-C1A2D1756EFA}" srcOrd="1" destOrd="0" parTransId="{39556962-5A53-440E-99DE-ABE5CBA3574E}" sibTransId="{F959FB31-D5D5-4109-94BC-1798B342C9D5}"/>
    <dgm:cxn modelId="{1CD71302-94DD-4A34-A34B-29FD8EE399D1}" srcId="{082255D9-B807-4171-9875-A295BC3C17B6}" destId="{F99AD3C2-7C04-4174-BDD0-FA6A41B70A11}" srcOrd="0" destOrd="0" parTransId="{BD79EF00-342E-41E4-8C16-CBC181D295D5}" sibTransId="{1D4D97F7-0875-4904-B102-21DE750F55E3}"/>
    <dgm:cxn modelId="{6CBFB40B-CA14-4209-9352-3388A6C5709B}" type="presOf" srcId="{E912151B-E6CF-4C7B-B0CA-ED253347A6CA}" destId="{115A0C96-5A8C-489B-8C35-84A84519D4B2}" srcOrd="0" destOrd="0" presId="urn:microsoft.com/office/officeart/2005/8/layout/chevron1"/>
    <dgm:cxn modelId="{AA97EDE7-A6DD-4367-8FE0-AF805D6F9C73}" srcId="{082255D9-B807-4171-9875-A295BC3C17B6}" destId="{E912151B-E6CF-4C7B-B0CA-ED253347A6CA}" srcOrd="2" destOrd="0" parTransId="{F1389005-F263-4CED-90EF-193A743D0EA7}" sibTransId="{077176A8-8844-4C16-825B-B34AF26EFD68}"/>
    <dgm:cxn modelId="{65FB0E57-DE05-4BDD-AD81-A1ED04ADAA70}" type="presOf" srcId="{082255D9-B807-4171-9875-A295BC3C17B6}" destId="{CB2C9C5F-B0DE-4CAB-A858-4B08A058BB40}" srcOrd="0" destOrd="0" presId="urn:microsoft.com/office/officeart/2005/8/layout/chevron1"/>
    <dgm:cxn modelId="{B487E092-7CC4-46D8-AB7B-204C52C31F39}" type="presOf" srcId="{F99AD3C2-7C04-4174-BDD0-FA6A41B70A11}" destId="{016EF8E6-CF99-4199-80BE-E0CF8FF430B1}" srcOrd="0" destOrd="0" presId="urn:microsoft.com/office/officeart/2005/8/layout/chevron1"/>
    <dgm:cxn modelId="{7DAA33BD-AF2B-48AA-AFA6-32925728F20D}" type="presParOf" srcId="{CB2C9C5F-B0DE-4CAB-A858-4B08A058BB40}" destId="{016EF8E6-CF99-4199-80BE-E0CF8FF430B1}" srcOrd="0" destOrd="0" presId="urn:microsoft.com/office/officeart/2005/8/layout/chevron1"/>
    <dgm:cxn modelId="{80C4A8C9-E82A-40A9-A8FE-6F2855B2AD1E}" type="presParOf" srcId="{CB2C9C5F-B0DE-4CAB-A858-4B08A058BB40}" destId="{BD60817E-F0F8-4CA5-9E48-0968EE66D916}" srcOrd="1" destOrd="0" presId="urn:microsoft.com/office/officeart/2005/8/layout/chevron1"/>
    <dgm:cxn modelId="{522AEE80-9856-48A3-84B8-B353AD120C76}" type="presParOf" srcId="{CB2C9C5F-B0DE-4CAB-A858-4B08A058BB40}" destId="{6ED9DB81-C3D5-4638-938A-30CF3A29F5F9}" srcOrd="2" destOrd="0" presId="urn:microsoft.com/office/officeart/2005/8/layout/chevron1"/>
    <dgm:cxn modelId="{092B21D9-327F-4660-9D82-1682D5898A8B}" type="presParOf" srcId="{CB2C9C5F-B0DE-4CAB-A858-4B08A058BB40}" destId="{02BA9391-171D-4B02-B5DA-158E3221E695}" srcOrd="3" destOrd="0" presId="urn:microsoft.com/office/officeart/2005/8/layout/chevron1"/>
    <dgm:cxn modelId="{D8749877-DC1F-4248-891D-15DDB956BF21}" type="presParOf" srcId="{CB2C9C5F-B0DE-4CAB-A858-4B08A058BB40}" destId="{115A0C96-5A8C-489B-8C35-84A84519D4B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EF8E6-CF99-4199-80BE-E0CF8FF430B1}">
      <dsp:nvSpPr>
        <dsp:cNvPr id="0" name=""/>
        <dsp:cNvSpPr/>
      </dsp:nvSpPr>
      <dsp:spPr>
        <a:xfrm>
          <a:off x="1905" y="1567673"/>
          <a:ext cx="2321633" cy="9286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Этап 1 </a:t>
          </a:r>
          <a:endParaRPr lang="ru-RU" sz="3500" kern="1200" dirty="0"/>
        </a:p>
      </dsp:txBody>
      <dsp:txXfrm>
        <a:off x="466232" y="1567673"/>
        <a:ext cx="1392980" cy="928653"/>
      </dsp:txXfrm>
    </dsp:sp>
    <dsp:sp modelId="{6ED9DB81-C3D5-4638-938A-30CF3A29F5F9}">
      <dsp:nvSpPr>
        <dsp:cNvPr id="0" name=""/>
        <dsp:cNvSpPr/>
      </dsp:nvSpPr>
      <dsp:spPr>
        <a:xfrm>
          <a:off x="2091375" y="1567673"/>
          <a:ext cx="2321633" cy="9286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Этап 2</a:t>
          </a:r>
          <a:endParaRPr lang="ru-RU" sz="3500" kern="1200" dirty="0"/>
        </a:p>
      </dsp:txBody>
      <dsp:txXfrm>
        <a:off x="2555702" y="1567673"/>
        <a:ext cx="1392980" cy="928653"/>
      </dsp:txXfrm>
    </dsp:sp>
    <dsp:sp modelId="{115A0C96-5A8C-489B-8C35-84A84519D4B2}">
      <dsp:nvSpPr>
        <dsp:cNvPr id="0" name=""/>
        <dsp:cNvSpPr/>
      </dsp:nvSpPr>
      <dsp:spPr>
        <a:xfrm>
          <a:off x="4180845" y="1567673"/>
          <a:ext cx="2321633" cy="9286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Этап 3</a:t>
          </a:r>
          <a:endParaRPr lang="ru-RU" sz="3500" kern="1200" dirty="0"/>
        </a:p>
      </dsp:txBody>
      <dsp:txXfrm>
        <a:off x="4645172" y="1567673"/>
        <a:ext cx="1392980" cy="928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61481" cy="498952"/>
          </a:xfrm>
          <a:prstGeom prst="rect">
            <a:avLst/>
          </a:prstGeom>
        </p:spPr>
        <p:txBody>
          <a:bodyPr vert="horz" lIns="96064" tIns="48032" rIns="96064" bIns="4803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125" y="0"/>
            <a:ext cx="2961481" cy="498952"/>
          </a:xfrm>
          <a:prstGeom prst="rect">
            <a:avLst/>
          </a:prstGeom>
        </p:spPr>
        <p:txBody>
          <a:bodyPr vert="horz" lIns="96064" tIns="48032" rIns="96064" bIns="48032" rtlCol="0"/>
          <a:lstStyle>
            <a:lvl1pPr algn="r">
              <a:defRPr sz="1300"/>
            </a:lvl1pPr>
          </a:lstStyle>
          <a:p>
            <a:fld id="{CC3A6E1C-6F36-4403-ABB0-A093110856CA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78342"/>
            <a:ext cx="2961481" cy="498952"/>
          </a:xfrm>
          <a:prstGeom prst="rect">
            <a:avLst/>
          </a:prstGeom>
        </p:spPr>
        <p:txBody>
          <a:bodyPr vert="horz" lIns="96064" tIns="48032" rIns="96064" bIns="4803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1" cy="498952"/>
          </a:xfrm>
          <a:prstGeom prst="rect">
            <a:avLst/>
          </a:prstGeom>
        </p:spPr>
        <p:txBody>
          <a:bodyPr vert="horz" lIns="96064" tIns="48032" rIns="96064" bIns="48032" rtlCol="0" anchor="b"/>
          <a:lstStyle>
            <a:lvl1pPr algn="r">
              <a:defRPr sz="1300"/>
            </a:lvl1pPr>
          </a:lstStyle>
          <a:p>
            <a:fld id="{AB7BC793-B69D-4E60-84BD-02D0A01F1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8412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61481" cy="498952"/>
          </a:xfrm>
          <a:prstGeom prst="rect">
            <a:avLst/>
          </a:prstGeom>
        </p:spPr>
        <p:txBody>
          <a:bodyPr vert="horz" lIns="96064" tIns="48032" rIns="96064" bIns="4803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2"/>
          </a:xfrm>
          <a:prstGeom prst="rect">
            <a:avLst/>
          </a:prstGeom>
        </p:spPr>
        <p:txBody>
          <a:bodyPr vert="horz" lIns="96064" tIns="48032" rIns="96064" bIns="48032" rtlCol="0"/>
          <a:lstStyle>
            <a:lvl1pPr algn="r">
              <a:defRPr sz="1300"/>
            </a:lvl1pPr>
          </a:lstStyle>
          <a:p>
            <a:fld id="{0D502447-CCF9-41A8-9378-1895FD3B14DD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9300"/>
            <a:ext cx="4989512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64" tIns="48032" rIns="96064" bIns="4803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6064" tIns="48032" rIns="96064" bIns="480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78342"/>
            <a:ext cx="2961481" cy="498952"/>
          </a:xfrm>
          <a:prstGeom prst="rect">
            <a:avLst/>
          </a:prstGeom>
        </p:spPr>
        <p:txBody>
          <a:bodyPr vert="horz" lIns="96064" tIns="48032" rIns="96064" bIns="4803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2"/>
          </a:xfrm>
          <a:prstGeom prst="rect">
            <a:avLst/>
          </a:prstGeom>
        </p:spPr>
        <p:txBody>
          <a:bodyPr vert="horz" lIns="96064" tIns="48032" rIns="96064" bIns="48032" rtlCol="0" anchor="b"/>
          <a:lstStyle>
            <a:lvl1pPr algn="r">
              <a:defRPr sz="1300"/>
            </a:lvl1pPr>
          </a:lstStyle>
          <a:p>
            <a:fld id="{8D1DCC1B-CACF-457B-A39E-59A07B83F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4960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6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67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67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67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67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6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92636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E2D6C-C2E8-4CE6-88D6-D7CFD66C5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7590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0EE9-EF70-4606-AB25-958206C34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53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48891-E7CB-41AE-A081-4CB6AA8D2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573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5896" y="903291"/>
            <a:ext cx="4383087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903291"/>
            <a:ext cx="438467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53AD5-3CF8-441D-8D68-00C30D7A0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9257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67B08-672E-4001-84DF-044CDD700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9376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3FB3E-13AE-48BD-98EE-D2E26B5EF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997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335E6-C6DD-4F84-94E7-35DBB51B2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8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116633"/>
            <a:ext cx="8229600" cy="7060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слайда</a:t>
            </a:r>
            <a:r>
              <a:rPr lang="en-US" dirty="0" smtClean="0"/>
              <a:t>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5252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7F753-5C38-4529-A304-13A04B174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746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BD6F1-8DA5-40B6-A532-F41E1722F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88116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84525-06AE-4338-9AA0-85CDB2E70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4463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7200" y="87313"/>
            <a:ext cx="2228850" cy="6264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888" y="87313"/>
            <a:ext cx="6538912" cy="6264275"/>
          </a:xfrm>
        </p:spPr>
        <p:txBody>
          <a:bodyPr vert="eaVert"/>
          <a:lstStyle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D0283-3E5E-4195-883B-36B45A4B9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4212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5300" y="87313"/>
            <a:ext cx="50244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888" y="903291"/>
            <a:ext cx="8920162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307388" y="6489492"/>
            <a:ext cx="836612" cy="338554"/>
          </a:xfrm>
          <a:prstGeom prst="rect">
            <a:avLst/>
          </a:prstGeom>
          <a:solidFill>
            <a:srgbClr val="FF00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77" y="6457890"/>
            <a:ext cx="833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2000">
                <a:solidFill>
                  <a:srgbClr val="FFFF00"/>
                </a:solidFill>
                <a:latin typeface="+mj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DADDC9-D846-4ACC-9A3F-6F607800D6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171459" y="141297"/>
            <a:ext cx="847725" cy="504825"/>
            <a:chOff x="251" y="212"/>
            <a:chExt cx="850" cy="506"/>
          </a:xfrm>
        </p:grpSpPr>
        <p:sp>
          <p:nvSpPr>
            <p:cNvPr id="2055" name="Freeform 7"/>
            <p:cNvSpPr>
              <a:spLocks/>
            </p:cNvSpPr>
            <p:nvPr userDrawn="1"/>
          </p:nvSpPr>
          <p:spPr bwMode="auto">
            <a:xfrm>
              <a:off x="300" y="212"/>
              <a:ext cx="121" cy="376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0"/>
                </a:cxn>
                <a:cxn ang="0">
                  <a:pos x="0" y="50"/>
                </a:cxn>
                <a:cxn ang="0">
                  <a:pos x="68" y="50"/>
                </a:cxn>
                <a:cxn ang="0">
                  <a:pos x="71" y="376"/>
                </a:cxn>
                <a:cxn ang="0">
                  <a:pos x="120" y="376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20" h="376">
                  <a:moveTo>
                    <a:pt x="120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68" y="50"/>
                  </a:lnTo>
                  <a:lnTo>
                    <a:pt x="71" y="376"/>
                  </a:lnTo>
                  <a:lnTo>
                    <a:pt x="120" y="376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56" name="Freeform 8"/>
            <p:cNvSpPr>
              <a:spLocks/>
            </p:cNvSpPr>
            <p:nvPr userDrawn="1"/>
          </p:nvSpPr>
          <p:spPr bwMode="auto">
            <a:xfrm>
              <a:off x="251" y="290"/>
              <a:ext cx="100" cy="29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0" y="0"/>
                </a:cxn>
                <a:cxn ang="0">
                  <a:pos x="0" y="50"/>
                </a:cxn>
                <a:cxn ang="0">
                  <a:pos x="50" y="50"/>
                </a:cxn>
                <a:cxn ang="0">
                  <a:pos x="50" y="298"/>
                </a:cxn>
                <a:cxn ang="0">
                  <a:pos x="100" y="298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97" y="0"/>
                </a:cxn>
              </a:cxnLst>
              <a:rect l="0" t="0" r="r" b="b"/>
              <a:pathLst>
                <a:path w="100" h="298">
                  <a:moveTo>
                    <a:pt x="97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298"/>
                  </a:lnTo>
                  <a:lnTo>
                    <a:pt x="100" y="298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57" name="Freeform 9"/>
            <p:cNvSpPr>
              <a:spLocks/>
            </p:cNvSpPr>
            <p:nvPr userDrawn="1"/>
          </p:nvSpPr>
          <p:spPr bwMode="auto">
            <a:xfrm>
              <a:off x="471" y="212"/>
              <a:ext cx="624" cy="371"/>
            </a:xfrm>
            <a:custGeom>
              <a:avLst/>
              <a:gdLst/>
              <a:ahLst/>
              <a:cxnLst>
                <a:cxn ang="0">
                  <a:pos x="264" y="157"/>
                </a:cxn>
                <a:cxn ang="0">
                  <a:pos x="77" y="157"/>
                </a:cxn>
                <a:cxn ang="0">
                  <a:pos x="0" y="82"/>
                </a:cxn>
                <a:cxn ang="0">
                  <a:pos x="77" y="0"/>
                </a:cxn>
                <a:cxn ang="0">
                  <a:pos x="156" y="82"/>
                </a:cxn>
                <a:cxn ang="0">
                  <a:pos x="135" y="82"/>
                </a:cxn>
                <a:cxn ang="0">
                  <a:pos x="77" y="22"/>
                </a:cxn>
                <a:cxn ang="0">
                  <a:pos x="20" y="82"/>
                </a:cxn>
                <a:cxn ang="0">
                  <a:pos x="77" y="136"/>
                </a:cxn>
                <a:cxn ang="0">
                  <a:pos x="264" y="136"/>
                </a:cxn>
                <a:cxn ang="0">
                  <a:pos x="264" y="157"/>
                </a:cxn>
                <a:cxn ang="0">
                  <a:pos x="264" y="157"/>
                </a:cxn>
              </a:cxnLst>
              <a:rect l="0" t="0" r="r" b="b"/>
              <a:pathLst>
                <a:path w="264" h="157">
                  <a:moveTo>
                    <a:pt x="264" y="157"/>
                  </a:moveTo>
                  <a:cubicBezTo>
                    <a:pt x="77" y="157"/>
                    <a:pt x="77" y="157"/>
                    <a:pt x="77" y="157"/>
                  </a:cubicBezTo>
                  <a:cubicBezTo>
                    <a:pt x="35" y="157"/>
                    <a:pt x="0" y="124"/>
                    <a:pt x="0" y="82"/>
                  </a:cubicBezTo>
                  <a:cubicBezTo>
                    <a:pt x="0" y="39"/>
                    <a:pt x="33" y="0"/>
                    <a:pt x="77" y="0"/>
                  </a:cubicBezTo>
                  <a:cubicBezTo>
                    <a:pt x="122" y="0"/>
                    <a:pt x="156" y="36"/>
                    <a:pt x="156" y="82"/>
                  </a:cubicBezTo>
                  <a:cubicBezTo>
                    <a:pt x="135" y="82"/>
                    <a:pt x="135" y="82"/>
                    <a:pt x="135" y="82"/>
                  </a:cubicBezTo>
                  <a:cubicBezTo>
                    <a:pt x="134" y="51"/>
                    <a:pt x="113" y="21"/>
                    <a:pt x="77" y="22"/>
                  </a:cubicBezTo>
                  <a:cubicBezTo>
                    <a:pt x="41" y="22"/>
                    <a:pt x="20" y="52"/>
                    <a:pt x="20" y="82"/>
                  </a:cubicBezTo>
                  <a:cubicBezTo>
                    <a:pt x="20" y="108"/>
                    <a:pt x="45" y="136"/>
                    <a:pt x="77" y="136"/>
                  </a:cubicBezTo>
                  <a:cubicBezTo>
                    <a:pt x="264" y="136"/>
                    <a:pt x="264" y="136"/>
                    <a:pt x="264" y="136"/>
                  </a:cubicBezTo>
                  <a:cubicBezTo>
                    <a:pt x="264" y="157"/>
                    <a:pt x="264" y="157"/>
                    <a:pt x="264" y="157"/>
                  </a:cubicBezTo>
                  <a:cubicBezTo>
                    <a:pt x="264" y="157"/>
                    <a:pt x="264" y="157"/>
                    <a:pt x="264" y="157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58" name="Freeform 10"/>
            <p:cNvSpPr>
              <a:spLocks/>
            </p:cNvSpPr>
            <p:nvPr userDrawn="1"/>
          </p:nvSpPr>
          <p:spPr bwMode="auto">
            <a:xfrm>
              <a:off x="547" y="290"/>
              <a:ext cx="548" cy="215"/>
            </a:xfrm>
            <a:custGeom>
              <a:avLst/>
              <a:gdLst/>
              <a:ahLst/>
              <a:cxnLst>
                <a:cxn ang="0">
                  <a:pos x="232" y="91"/>
                </a:cxn>
                <a:cxn ang="0">
                  <a:pos x="45" y="91"/>
                </a:cxn>
                <a:cxn ang="0">
                  <a:pos x="1" y="46"/>
                </a:cxn>
                <a:cxn ang="0">
                  <a:pos x="45" y="0"/>
                </a:cxn>
                <a:cxn ang="0">
                  <a:pos x="90" y="49"/>
                </a:cxn>
                <a:cxn ang="0">
                  <a:pos x="69" y="49"/>
                </a:cxn>
                <a:cxn ang="0">
                  <a:pos x="45" y="22"/>
                </a:cxn>
                <a:cxn ang="0">
                  <a:pos x="21" y="49"/>
                </a:cxn>
                <a:cxn ang="0">
                  <a:pos x="45" y="70"/>
                </a:cxn>
                <a:cxn ang="0">
                  <a:pos x="232" y="70"/>
                </a:cxn>
                <a:cxn ang="0">
                  <a:pos x="232" y="91"/>
                </a:cxn>
                <a:cxn ang="0">
                  <a:pos x="232" y="91"/>
                </a:cxn>
              </a:cxnLst>
              <a:rect l="0" t="0" r="r" b="b"/>
              <a:pathLst>
                <a:path w="232" h="91">
                  <a:moveTo>
                    <a:pt x="232" y="91"/>
                  </a:moveTo>
                  <a:cubicBezTo>
                    <a:pt x="45" y="91"/>
                    <a:pt x="45" y="91"/>
                    <a:pt x="45" y="91"/>
                  </a:cubicBezTo>
                  <a:cubicBezTo>
                    <a:pt x="21" y="91"/>
                    <a:pt x="1" y="71"/>
                    <a:pt x="1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69" y="0"/>
                    <a:pt x="90" y="22"/>
                    <a:pt x="90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34"/>
                    <a:pt x="60" y="22"/>
                    <a:pt x="45" y="22"/>
                  </a:cubicBezTo>
                  <a:cubicBezTo>
                    <a:pt x="31" y="22"/>
                    <a:pt x="21" y="34"/>
                    <a:pt x="21" y="49"/>
                  </a:cubicBezTo>
                  <a:cubicBezTo>
                    <a:pt x="21" y="61"/>
                    <a:pt x="33" y="70"/>
                    <a:pt x="45" y="70"/>
                  </a:cubicBezTo>
                  <a:cubicBezTo>
                    <a:pt x="232" y="70"/>
                    <a:pt x="232" y="70"/>
                    <a:pt x="232" y="70"/>
                  </a:cubicBezTo>
                  <a:cubicBezTo>
                    <a:pt x="232" y="91"/>
                    <a:pt x="232" y="91"/>
                    <a:pt x="232" y="91"/>
                  </a:cubicBezTo>
                  <a:cubicBezTo>
                    <a:pt x="232" y="91"/>
                    <a:pt x="232" y="91"/>
                    <a:pt x="232" y="91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59" name="Freeform 11"/>
            <p:cNvSpPr>
              <a:spLocks noEditPoints="1"/>
            </p:cNvSpPr>
            <p:nvPr userDrawn="1"/>
          </p:nvSpPr>
          <p:spPr bwMode="auto">
            <a:xfrm>
              <a:off x="913" y="230"/>
              <a:ext cx="62" cy="65"/>
            </a:xfrm>
            <a:custGeom>
              <a:avLst/>
              <a:gdLst/>
              <a:ahLst/>
              <a:cxnLst>
                <a:cxn ang="0">
                  <a:pos x="11" y="8"/>
                </a:cxn>
                <a:cxn ang="0">
                  <a:pos x="14" y="8"/>
                </a:cxn>
                <a:cxn ang="0">
                  <a:pos x="17" y="10"/>
                </a:cxn>
                <a:cxn ang="0">
                  <a:pos x="14" y="12"/>
                </a:cxn>
                <a:cxn ang="0">
                  <a:pos x="11" y="12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1" y="14"/>
                </a:cxn>
                <a:cxn ang="0">
                  <a:pos x="13" y="14"/>
                </a:cxn>
                <a:cxn ang="0">
                  <a:pos x="16" y="17"/>
                </a:cxn>
                <a:cxn ang="0">
                  <a:pos x="17" y="20"/>
                </a:cxn>
                <a:cxn ang="0">
                  <a:pos x="19" y="20"/>
                </a:cxn>
                <a:cxn ang="0">
                  <a:pos x="19" y="17"/>
                </a:cxn>
                <a:cxn ang="0">
                  <a:pos x="17" y="13"/>
                </a:cxn>
                <a:cxn ang="0">
                  <a:pos x="17" y="13"/>
                </a:cxn>
                <a:cxn ang="0">
                  <a:pos x="19" y="10"/>
                </a:cxn>
                <a:cxn ang="0">
                  <a:pos x="15" y="6"/>
                </a:cxn>
                <a:cxn ang="0">
                  <a:pos x="9" y="6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2" y="13"/>
                </a:cxn>
                <a:cxn ang="0">
                  <a:pos x="13" y="2"/>
                </a:cxn>
                <a:cxn ang="0">
                  <a:pos x="25" y="13"/>
                </a:cxn>
                <a:cxn ang="0">
                  <a:pos x="13" y="25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13" y="27"/>
                </a:cxn>
                <a:cxn ang="0">
                  <a:pos x="27" y="13"/>
                </a:cxn>
                <a:cxn ang="0">
                  <a:pos x="13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7" h="27">
                  <a:moveTo>
                    <a:pt x="11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7" y="9"/>
                    <a:pt x="17" y="10"/>
                  </a:cubicBezTo>
                  <a:cubicBezTo>
                    <a:pt x="17" y="11"/>
                    <a:pt x="16" y="12"/>
                    <a:pt x="14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  <a:moveTo>
                    <a:pt x="9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6" y="16"/>
                    <a:pt x="16" y="17"/>
                  </a:cubicBezTo>
                  <a:cubicBezTo>
                    <a:pt x="16" y="19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9"/>
                    <a:pt x="19" y="19"/>
                    <a:pt x="19" y="17"/>
                  </a:cubicBezTo>
                  <a:cubicBezTo>
                    <a:pt x="19" y="15"/>
                    <a:pt x="18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19" y="11"/>
                    <a:pt x="19" y="10"/>
                  </a:cubicBezTo>
                  <a:cubicBezTo>
                    <a:pt x="19" y="7"/>
                    <a:pt x="16" y="6"/>
                    <a:pt x="15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2" y="13"/>
                  </a:moveTo>
                  <a:cubicBezTo>
                    <a:pt x="2" y="7"/>
                    <a:pt x="7" y="2"/>
                    <a:pt x="13" y="2"/>
                  </a:cubicBezTo>
                  <a:cubicBezTo>
                    <a:pt x="20" y="2"/>
                    <a:pt x="25" y="7"/>
                    <a:pt x="25" y="13"/>
                  </a:cubicBezTo>
                  <a:cubicBezTo>
                    <a:pt x="25" y="20"/>
                    <a:pt x="20" y="25"/>
                    <a:pt x="13" y="25"/>
                  </a:cubicBezTo>
                  <a:cubicBezTo>
                    <a:pt x="7" y="25"/>
                    <a:pt x="2" y="20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  <a:moveTo>
                    <a:pt x="0" y="13"/>
                  </a:move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0" name="Freeform 12"/>
            <p:cNvSpPr>
              <a:spLocks noEditPoints="1"/>
            </p:cNvSpPr>
            <p:nvPr userDrawn="1"/>
          </p:nvSpPr>
          <p:spPr bwMode="auto">
            <a:xfrm>
              <a:off x="300" y="623"/>
              <a:ext cx="107" cy="92"/>
            </a:xfrm>
            <a:custGeom>
              <a:avLst/>
              <a:gdLst/>
              <a:ahLst/>
              <a:cxnLst>
                <a:cxn ang="0">
                  <a:pos x="18" y="26"/>
                </a:cxn>
                <a:cxn ang="0">
                  <a:pos x="11" y="19"/>
                </a:cxn>
                <a:cxn ang="0">
                  <a:pos x="18" y="11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27" y="11"/>
                </a:cxn>
                <a:cxn ang="0">
                  <a:pos x="35" y="19"/>
                </a:cxn>
                <a:cxn ang="0">
                  <a:pos x="27" y="26"/>
                </a:cxn>
                <a:cxn ang="0">
                  <a:pos x="27" y="11"/>
                </a:cxn>
                <a:cxn ang="0">
                  <a:pos x="27" y="11"/>
                </a:cxn>
                <a:cxn ang="0">
                  <a:pos x="18" y="39"/>
                </a:cxn>
                <a:cxn ang="0">
                  <a:pos x="28" y="39"/>
                </a:cxn>
                <a:cxn ang="0">
                  <a:pos x="28" y="33"/>
                </a:cxn>
                <a:cxn ang="0">
                  <a:pos x="45" y="19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0" y="19"/>
                </a:cxn>
                <a:cxn ang="0">
                  <a:pos x="18" y="33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45" h="39">
                  <a:moveTo>
                    <a:pt x="18" y="26"/>
                  </a:moveTo>
                  <a:cubicBezTo>
                    <a:pt x="16" y="26"/>
                    <a:pt x="11" y="25"/>
                    <a:pt x="11" y="19"/>
                  </a:cubicBezTo>
                  <a:cubicBezTo>
                    <a:pt x="11" y="12"/>
                    <a:pt x="16" y="11"/>
                    <a:pt x="18" y="11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lose/>
                  <a:moveTo>
                    <a:pt x="27" y="11"/>
                  </a:moveTo>
                  <a:cubicBezTo>
                    <a:pt x="30" y="11"/>
                    <a:pt x="35" y="12"/>
                    <a:pt x="35" y="19"/>
                  </a:cubicBezTo>
                  <a:cubicBezTo>
                    <a:pt x="35" y="25"/>
                    <a:pt x="30" y="26"/>
                    <a:pt x="27" y="2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lose/>
                  <a:moveTo>
                    <a:pt x="18" y="39"/>
                  </a:move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4" y="33"/>
                    <a:pt x="45" y="32"/>
                    <a:pt x="45" y="19"/>
                  </a:cubicBezTo>
                  <a:cubicBezTo>
                    <a:pt x="45" y="6"/>
                    <a:pt x="34" y="4"/>
                    <a:pt x="28" y="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1" y="4"/>
                    <a:pt x="0" y="6"/>
                    <a:pt x="0" y="19"/>
                  </a:cubicBezTo>
                  <a:cubicBezTo>
                    <a:pt x="0" y="32"/>
                    <a:pt x="11" y="33"/>
                    <a:pt x="18" y="3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1" name="Freeform 13"/>
            <p:cNvSpPr>
              <a:spLocks/>
            </p:cNvSpPr>
            <p:nvPr userDrawn="1"/>
          </p:nvSpPr>
          <p:spPr bwMode="auto">
            <a:xfrm>
              <a:off x="420" y="627"/>
              <a:ext cx="83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"/>
                </a:cxn>
                <a:cxn ang="0">
                  <a:pos x="24" y="87"/>
                </a:cxn>
                <a:cxn ang="0">
                  <a:pos x="59" y="35"/>
                </a:cxn>
                <a:cxn ang="0">
                  <a:pos x="59" y="87"/>
                </a:cxn>
                <a:cxn ang="0">
                  <a:pos x="83" y="87"/>
                </a:cxn>
                <a:cxn ang="0">
                  <a:pos x="83" y="0"/>
                </a:cxn>
                <a:cxn ang="0">
                  <a:pos x="57" y="0"/>
                </a:cxn>
                <a:cxn ang="0">
                  <a:pos x="24" y="52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3" h="87">
                  <a:moveTo>
                    <a:pt x="0" y="0"/>
                  </a:moveTo>
                  <a:lnTo>
                    <a:pt x="0" y="87"/>
                  </a:lnTo>
                  <a:lnTo>
                    <a:pt x="24" y="87"/>
                  </a:lnTo>
                  <a:lnTo>
                    <a:pt x="59" y="35"/>
                  </a:lnTo>
                  <a:lnTo>
                    <a:pt x="59" y="87"/>
                  </a:lnTo>
                  <a:lnTo>
                    <a:pt x="83" y="87"/>
                  </a:lnTo>
                  <a:lnTo>
                    <a:pt x="83" y="0"/>
                  </a:lnTo>
                  <a:lnTo>
                    <a:pt x="57" y="0"/>
                  </a:lnTo>
                  <a:lnTo>
                    <a:pt x="24" y="5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2" name="Freeform 14"/>
            <p:cNvSpPr>
              <a:spLocks noEditPoints="1"/>
            </p:cNvSpPr>
            <p:nvPr userDrawn="1"/>
          </p:nvSpPr>
          <p:spPr bwMode="auto">
            <a:xfrm>
              <a:off x="515" y="627"/>
              <a:ext cx="68" cy="88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3" y="8"/>
                </a:cxn>
                <a:cxn ang="0">
                  <a:pos x="18" y="12"/>
                </a:cxn>
                <a:cxn ang="0">
                  <a:pos x="13" y="16"/>
                </a:cxn>
                <a:cxn ang="0">
                  <a:pos x="10" y="1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0" y="37"/>
                </a:cxn>
                <a:cxn ang="0">
                  <a:pos x="10" y="37"/>
                </a:cxn>
                <a:cxn ang="0">
                  <a:pos x="10" y="24"/>
                </a:cxn>
                <a:cxn ang="0">
                  <a:pos x="16" y="24"/>
                </a:cxn>
                <a:cxn ang="0">
                  <a:pos x="29" y="12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29" h="37">
                  <a:moveTo>
                    <a:pt x="10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8" y="8"/>
                    <a:pt x="18" y="10"/>
                    <a:pt x="18" y="12"/>
                  </a:cubicBezTo>
                  <a:cubicBezTo>
                    <a:pt x="18" y="14"/>
                    <a:pt x="18" y="16"/>
                    <a:pt x="13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lose/>
                  <a:moveTo>
                    <a:pt x="0" y="37"/>
                  </a:moveTo>
                  <a:cubicBezTo>
                    <a:pt x="10" y="37"/>
                    <a:pt x="10" y="37"/>
                    <a:pt x="10" y="37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6" y="24"/>
                    <a:pt x="29" y="17"/>
                    <a:pt x="29" y="12"/>
                  </a:cubicBezTo>
                  <a:cubicBezTo>
                    <a:pt x="29" y="7"/>
                    <a:pt x="2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3" name="Freeform 15"/>
            <p:cNvSpPr>
              <a:spLocks/>
            </p:cNvSpPr>
            <p:nvPr userDrawn="1"/>
          </p:nvSpPr>
          <p:spPr bwMode="auto">
            <a:xfrm>
              <a:off x="588" y="627"/>
              <a:ext cx="105" cy="8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4" y="87"/>
                </a:cxn>
                <a:cxn ang="0">
                  <a:pos x="31" y="35"/>
                </a:cxn>
                <a:cxn ang="0">
                  <a:pos x="45" y="87"/>
                </a:cxn>
                <a:cxn ang="0">
                  <a:pos x="61" y="87"/>
                </a:cxn>
                <a:cxn ang="0">
                  <a:pos x="76" y="35"/>
                </a:cxn>
                <a:cxn ang="0">
                  <a:pos x="83" y="87"/>
                </a:cxn>
                <a:cxn ang="0">
                  <a:pos x="104" y="87"/>
                </a:cxn>
                <a:cxn ang="0">
                  <a:pos x="92" y="0"/>
                </a:cxn>
                <a:cxn ang="0">
                  <a:pos x="69" y="0"/>
                </a:cxn>
                <a:cxn ang="0">
                  <a:pos x="52" y="52"/>
                </a:cxn>
                <a:cxn ang="0">
                  <a:pos x="38" y="0"/>
                </a:cxn>
                <a:cxn ang="0">
                  <a:pos x="14" y="0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04" h="87">
                  <a:moveTo>
                    <a:pt x="0" y="87"/>
                  </a:moveTo>
                  <a:lnTo>
                    <a:pt x="24" y="87"/>
                  </a:lnTo>
                  <a:lnTo>
                    <a:pt x="31" y="35"/>
                  </a:lnTo>
                  <a:lnTo>
                    <a:pt x="45" y="87"/>
                  </a:lnTo>
                  <a:lnTo>
                    <a:pt x="61" y="87"/>
                  </a:lnTo>
                  <a:lnTo>
                    <a:pt x="76" y="35"/>
                  </a:lnTo>
                  <a:lnTo>
                    <a:pt x="83" y="87"/>
                  </a:lnTo>
                  <a:lnTo>
                    <a:pt x="104" y="87"/>
                  </a:lnTo>
                  <a:lnTo>
                    <a:pt x="92" y="0"/>
                  </a:lnTo>
                  <a:lnTo>
                    <a:pt x="69" y="0"/>
                  </a:lnTo>
                  <a:lnTo>
                    <a:pt x="52" y="52"/>
                  </a:lnTo>
                  <a:lnTo>
                    <a:pt x="38" y="0"/>
                  </a:lnTo>
                  <a:lnTo>
                    <a:pt x="14" y="0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4" name="Freeform 16"/>
            <p:cNvSpPr>
              <a:spLocks noEditPoints="1"/>
            </p:cNvSpPr>
            <p:nvPr userDrawn="1"/>
          </p:nvSpPr>
          <p:spPr bwMode="auto">
            <a:xfrm>
              <a:off x="695" y="627"/>
              <a:ext cx="89" cy="88"/>
            </a:xfrm>
            <a:custGeom>
              <a:avLst/>
              <a:gdLst/>
              <a:ahLst/>
              <a:cxnLst>
                <a:cxn ang="0">
                  <a:pos x="45" y="21"/>
                </a:cxn>
                <a:cxn ang="0">
                  <a:pos x="55" y="52"/>
                </a:cxn>
                <a:cxn ang="0">
                  <a:pos x="36" y="52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0" y="87"/>
                </a:cxn>
                <a:cxn ang="0">
                  <a:pos x="26" y="87"/>
                </a:cxn>
                <a:cxn ang="0">
                  <a:pos x="31" y="71"/>
                </a:cxn>
                <a:cxn ang="0">
                  <a:pos x="59" y="71"/>
                </a:cxn>
                <a:cxn ang="0">
                  <a:pos x="64" y="87"/>
                </a:cxn>
                <a:cxn ang="0">
                  <a:pos x="90" y="87"/>
                </a:cxn>
                <a:cxn ang="0">
                  <a:pos x="59" y="0"/>
                </a:cxn>
                <a:cxn ang="0">
                  <a:pos x="31" y="0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90" h="87">
                  <a:moveTo>
                    <a:pt x="45" y="21"/>
                  </a:moveTo>
                  <a:lnTo>
                    <a:pt x="55" y="52"/>
                  </a:lnTo>
                  <a:lnTo>
                    <a:pt x="36" y="52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close/>
                  <a:moveTo>
                    <a:pt x="0" y="87"/>
                  </a:moveTo>
                  <a:lnTo>
                    <a:pt x="26" y="87"/>
                  </a:lnTo>
                  <a:lnTo>
                    <a:pt x="31" y="71"/>
                  </a:lnTo>
                  <a:lnTo>
                    <a:pt x="59" y="71"/>
                  </a:lnTo>
                  <a:lnTo>
                    <a:pt x="64" y="87"/>
                  </a:lnTo>
                  <a:lnTo>
                    <a:pt x="90" y="87"/>
                  </a:lnTo>
                  <a:lnTo>
                    <a:pt x="59" y="0"/>
                  </a:lnTo>
                  <a:lnTo>
                    <a:pt x="31" y="0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5" name="Freeform 17"/>
            <p:cNvSpPr>
              <a:spLocks noEditPoints="1"/>
            </p:cNvSpPr>
            <p:nvPr userDrawn="1"/>
          </p:nvSpPr>
          <p:spPr bwMode="auto">
            <a:xfrm>
              <a:off x="818" y="627"/>
              <a:ext cx="64" cy="3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7" y="0"/>
                </a:cxn>
                <a:cxn ang="0">
                  <a:pos x="28" y="38"/>
                </a:cxn>
                <a:cxn ang="0">
                  <a:pos x="50" y="38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33" y="0"/>
                </a:cxn>
                <a:cxn ang="0">
                  <a:pos x="17" y="0"/>
                </a:cxn>
                <a:cxn ang="0">
                  <a:pos x="0" y="38"/>
                </a:cxn>
                <a:cxn ang="0">
                  <a:pos x="21" y="38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64" h="38">
                  <a:moveTo>
                    <a:pt x="64" y="0"/>
                  </a:moveTo>
                  <a:lnTo>
                    <a:pt x="47" y="0"/>
                  </a:lnTo>
                  <a:lnTo>
                    <a:pt x="28" y="38"/>
                  </a:lnTo>
                  <a:lnTo>
                    <a:pt x="50" y="38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33" y="0"/>
                  </a:moveTo>
                  <a:lnTo>
                    <a:pt x="17" y="0"/>
                  </a:lnTo>
                  <a:lnTo>
                    <a:pt x="0" y="38"/>
                  </a:lnTo>
                  <a:lnTo>
                    <a:pt x="21" y="38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6" name="Freeform 18"/>
            <p:cNvSpPr>
              <a:spLocks/>
            </p:cNvSpPr>
            <p:nvPr userDrawn="1"/>
          </p:nvSpPr>
          <p:spPr bwMode="auto">
            <a:xfrm>
              <a:off x="904" y="627"/>
              <a:ext cx="35" cy="88"/>
            </a:xfrm>
            <a:custGeom>
              <a:avLst/>
              <a:gdLst/>
              <a:ahLst/>
              <a:cxnLst>
                <a:cxn ang="0">
                  <a:pos x="12" y="87"/>
                </a:cxn>
                <a:cxn ang="0">
                  <a:pos x="36" y="87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2" y="19"/>
                </a:cxn>
                <a:cxn ang="0">
                  <a:pos x="12" y="87"/>
                </a:cxn>
                <a:cxn ang="0">
                  <a:pos x="12" y="87"/>
                </a:cxn>
                <a:cxn ang="0">
                  <a:pos x="12" y="87"/>
                </a:cxn>
              </a:cxnLst>
              <a:rect l="0" t="0" r="r" b="b"/>
              <a:pathLst>
                <a:path w="36" h="87">
                  <a:moveTo>
                    <a:pt x="12" y="87"/>
                  </a:moveTo>
                  <a:lnTo>
                    <a:pt x="36" y="87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7" name="Freeform 19"/>
            <p:cNvSpPr>
              <a:spLocks/>
            </p:cNvSpPr>
            <p:nvPr userDrawn="1"/>
          </p:nvSpPr>
          <p:spPr bwMode="auto">
            <a:xfrm>
              <a:off x="963" y="626"/>
              <a:ext cx="68" cy="92"/>
            </a:xfrm>
            <a:custGeom>
              <a:avLst/>
              <a:gdLst/>
              <a:ahLst/>
              <a:cxnLst>
                <a:cxn ang="0">
                  <a:pos x="29" y="25"/>
                </a:cxn>
                <a:cxn ang="0">
                  <a:pos x="20" y="30"/>
                </a:cxn>
                <a:cxn ang="0">
                  <a:pos x="11" y="19"/>
                </a:cxn>
                <a:cxn ang="0">
                  <a:pos x="20" y="9"/>
                </a:cxn>
                <a:cxn ang="0">
                  <a:pos x="29" y="13"/>
                </a:cxn>
                <a:cxn ang="0">
                  <a:pos x="29" y="3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19" y="39"/>
                </a:cxn>
                <a:cxn ang="0">
                  <a:pos x="29" y="36"/>
                </a:cxn>
                <a:cxn ang="0">
                  <a:pos x="29" y="25"/>
                </a:cxn>
                <a:cxn ang="0">
                  <a:pos x="29" y="25"/>
                </a:cxn>
              </a:cxnLst>
              <a:rect l="0" t="0" r="r" b="b"/>
              <a:pathLst>
                <a:path w="29" h="39">
                  <a:moveTo>
                    <a:pt x="29" y="25"/>
                  </a:moveTo>
                  <a:cubicBezTo>
                    <a:pt x="27" y="27"/>
                    <a:pt x="24" y="30"/>
                    <a:pt x="20" y="30"/>
                  </a:cubicBezTo>
                  <a:cubicBezTo>
                    <a:pt x="14" y="30"/>
                    <a:pt x="11" y="25"/>
                    <a:pt x="11" y="19"/>
                  </a:cubicBezTo>
                  <a:cubicBezTo>
                    <a:pt x="11" y="13"/>
                    <a:pt x="14" y="9"/>
                    <a:pt x="20" y="9"/>
                  </a:cubicBezTo>
                  <a:cubicBezTo>
                    <a:pt x="24" y="9"/>
                    <a:pt x="27" y="11"/>
                    <a:pt x="29" y="1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6" y="1"/>
                    <a:pt x="22" y="0"/>
                    <a:pt x="19" y="0"/>
                  </a:cubicBezTo>
                  <a:cubicBezTo>
                    <a:pt x="9" y="0"/>
                    <a:pt x="0" y="7"/>
                    <a:pt x="0" y="19"/>
                  </a:cubicBezTo>
                  <a:cubicBezTo>
                    <a:pt x="0" y="31"/>
                    <a:pt x="8" y="39"/>
                    <a:pt x="19" y="39"/>
                  </a:cubicBezTo>
                  <a:cubicBezTo>
                    <a:pt x="22" y="39"/>
                    <a:pt x="26" y="38"/>
                    <a:pt x="29" y="3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8" name="Freeform 20"/>
            <p:cNvSpPr>
              <a:spLocks noEditPoints="1"/>
            </p:cNvSpPr>
            <p:nvPr userDrawn="1"/>
          </p:nvSpPr>
          <p:spPr bwMode="auto">
            <a:xfrm>
              <a:off x="1037" y="627"/>
              <a:ext cx="64" cy="38"/>
            </a:xfrm>
            <a:custGeom>
              <a:avLst/>
              <a:gdLst/>
              <a:ahLst/>
              <a:cxnLst>
                <a:cxn ang="0">
                  <a:pos x="28" y="38"/>
                </a:cxn>
                <a:cxn ang="0">
                  <a:pos x="45" y="38"/>
                </a:cxn>
                <a:cxn ang="0">
                  <a:pos x="63" y="0"/>
                </a:cxn>
                <a:cxn ang="0">
                  <a:pos x="42" y="0"/>
                </a:cxn>
                <a:cxn ang="0">
                  <a:pos x="28" y="38"/>
                </a:cxn>
                <a:cxn ang="0">
                  <a:pos x="28" y="38"/>
                </a:cxn>
                <a:cxn ang="0">
                  <a:pos x="28" y="38"/>
                </a:cxn>
                <a:cxn ang="0">
                  <a:pos x="0" y="38"/>
                </a:cxn>
                <a:cxn ang="0">
                  <a:pos x="16" y="38"/>
                </a:cxn>
                <a:cxn ang="0">
                  <a:pos x="35" y="0"/>
                </a:cxn>
                <a:cxn ang="0">
                  <a:pos x="14" y="0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63" h="38">
                  <a:moveTo>
                    <a:pt x="28" y="38"/>
                  </a:moveTo>
                  <a:lnTo>
                    <a:pt x="45" y="38"/>
                  </a:lnTo>
                  <a:lnTo>
                    <a:pt x="63" y="0"/>
                  </a:lnTo>
                  <a:lnTo>
                    <a:pt x="42" y="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0" y="38"/>
                  </a:moveTo>
                  <a:lnTo>
                    <a:pt x="16" y="38"/>
                  </a:lnTo>
                  <a:lnTo>
                    <a:pt x="35" y="0"/>
                  </a:lnTo>
                  <a:lnTo>
                    <a:pt x="14" y="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7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 Black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 Black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 Black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 Black" pitchFamily="34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 Black" pitchFamily="34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 Black" pitchFamily="34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 Black" pitchFamily="34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q"/>
        <a:defRPr sz="2800" b="1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sz="2400" b="1">
          <a:solidFill>
            <a:schemeClr val="tx1"/>
          </a:solidFill>
          <a:latin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Blip>
          <a:blip r:embed="rId15"/>
        </a:buBlip>
        <a:defRPr sz="2000" b="1">
          <a:solidFill>
            <a:schemeClr val="tx1"/>
          </a:solidFill>
          <a:latin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497041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Комплексный подход к внедрению CRM системы в компании</a:t>
            </a:r>
            <a:endParaRPr lang="ru-RU" sz="32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988" y="3815499"/>
            <a:ext cx="800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</a:rPr>
              <a:t>Купряков Дмитрий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filippov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19" y="1219198"/>
            <a:ext cx="1187450" cy="7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63364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63888" y="3761912"/>
            <a:ext cx="1981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96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митрий\Desktop\maxresdefaul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50" y="2618362"/>
            <a:ext cx="9356501" cy="423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filippov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40" y="512217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Users\Annie\Desktop\Мега Мир IT\Семинар 26 октября\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0502"/>
            <a:ext cx="1808460" cy="4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азвание 1"/>
          <p:cNvSpPr txBox="1">
            <a:spLocks/>
          </p:cNvSpPr>
          <p:nvPr/>
        </p:nvSpPr>
        <p:spPr>
          <a:xfrm>
            <a:off x="4355975" y="388606"/>
            <a:ext cx="504057" cy="507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/>
              <a:t> </a:t>
            </a:r>
            <a:r>
              <a:rPr lang="ru-RU" sz="3200" dirty="0"/>
              <a:t>7</a:t>
            </a:r>
            <a:r>
              <a:rPr lang="ru-RU" sz="3200" dirty="0" smtClean="0"/>
              <a:t> </a:t>
            </a:r>
            <a:endParaRPr lang="ru-RU" sz="32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1273115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Разработайте маркетинговые сценарии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0266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Дмитрий\Desktop\instrutional-design-cour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703" y="27409"/>
            <a:ext cx="9567412" cy="68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filippov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65304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Users\Annie\Desktop\Мега Мир IT\Семинар 26 октября\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65304"/>
            <a:ext cx="1808460" cy="4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азвание 1"/>
          <p:cNvSpPr txBox="1">
            <a:spLocks/>
          </p:cNvSpPr>
          <p:nvPr/>
        </p:nvSpPr>
        <p:spPr>
          <a:xfrm>
            <a:off x="323528" y="388605"/>
            <a:ext cx="504057" cy="507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/>
              <a:t> 8 </a:t>
            </a:r>
            <a:endParaRPr lang="ru-RU" sz="32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188640"/>
            <a:ext cx="5539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Разработайте сценарии работы с </a:t>
            </a:r>
            <a:r>
              <a:rPr lang="en-US" sz="3200" dirty="0" smtClean="0"/>
              <a:t>CRM</a:t>
            </a:r>
            <a:r>
              <a:rPr lang="ru-RU" sz="3200" dirty="0" smtClean="0"/>
              <a:t> системой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847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Users\Annie\Desktop\Мега Мир IT\Семинар 26 октября\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6" y="6123760"/>
            <a:ext cx="1808460" cy="4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4355975" y="388606"/>
            <a:ext cx="504057" cy="507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/>
              <a:t> 9 </a:t>
            </a:r>
            <a:endParaRPr lang="ru-RU" sz="32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273115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Разработайте регламент работы с</a:t>
            </a:r>
            <a:r>
              <a:rPr lang="en-US" sz="3200" dirty="0" smtClean="0"/>
              <a:t> CRM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1" name="Picture 2" descr="C:\Users\filippov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65304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9" y="4295011"/>
            <a:ext cx="6876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/>
              <a:t>“После каждого контакта с клиентом необходимо в </a:t>
            </a:r>
            <a:r>
              <a:rPr lang="en-US" i="1" dirty="0"/>
              <a:t>CRM</a:t>
            </a:r>
            <a:r>
              <a:rPr lang="ru-RU" i="1" dirty="0"/>
              <a:t> в комментариях к компании написать историю встречи: как прошла встреча, текущее отношение клиента к нам, планы клиента по дальнейшему сотрудничеству”.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9806" y="2527894"/>
            <a:ext cx="590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менеджера, маркетолога, руководителя и т.д.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806" y="3250773"/>
            <a:ext cx="360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и как делать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9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Дмитрий\Desktop\flat-design-illustration-concepts-business-analysis-meeting-team-work-financial-report-project-management-developmen-594518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7" y="764704"/>
            <a:ext cx="7008426" cy="749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Users\Annie\Desktop\Мега Мир IT\Семинар 26 октября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6" y="6123760"/>
            <a:ext cx="1808460" cy="4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filippov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65304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4369692" y="420023"/>
            <a:ext cx="648073" cy="507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/>
              <a:t>10 </a:t>
            </a:r>
            <a:endParaRPr lang="ru-RU" sz="32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273115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Настройте </a:t>
            </a:r>
            <a:r>
              <a:rPr lang="en-US" sz="3200" dirty="0" smtClean="0"/>
              <a:t>CRM</a:t>
            </a:r>
            <a:r>
              <a:rPr lang="ru-RU" sz="3200" dirty="0" smtClean="0"/>
              <a:t> систему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774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ilippov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65304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Users\Annie\Desktop\Мега Мир IT\Семинар 26 октября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7" y="6123760"/>
            <a:ext cx="1808460" cy="4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азвание 1"/>
          <p:cNvSpPr txBox="1">
            <a:spLocks/>
          </p:cNvSpPr>
          <p:nvPr/>
        </p:nvSpPr>
        <p:spPr>
          <a:xfrm>
            <a:off x="4369692" y="420023"/>
            <a:ext cx="648073" cy="507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/>
              <a:t>11 </a:t>
            </a:r>
            <a:endParaRPr lang="ru-RU" sz="32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1273115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Доработайте </a:t>
            </a:r>
            <a:r>
              <a:rPr lang="en-US" sz="3200" dirty="0" smtClean="0"/>
              <a:t>CRM</a:t>
            </a:r>
            <a:endParaRPr lang="ru-RU" sz="3200" dirty="0"/>
          </a:p>
        </p:txBody>
      </p:sp>
      <p:pic>
        <p:nvPicPr>
          <p:cNvPr id="8194" name="Picture 2" descr="C:\Users\Дмитрий\Desktop\Без названи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96656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митрий\Desktop\zyq83klizo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0" y="2780928"/>
            <a:ext cx="3098010" cy="241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3779912" y="3700812"/>
            <a:ext cx="1152128" cy="288032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14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ilippov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58" y="6218477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Users\Annie\Desktop\Мега Мир IT\Семинар 26 октября\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7" y="6123760"/>
            <a:ext cx="1808460" cy="4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азвание 1"/>
          <p:cNvSpPr txBox="1">
            <a:spLocks/>
          </p:cNvSpPr>
          <p:nvPr/>
        </p:nvSpPr>
        <p:spPr>
          <a:xfrm>
            <a:off x="4369692" y="420023"/>
            <a:ext cx="648073" cy="507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/>
              <a:t>1</a:t>
            </a:r>
            <a:r>
              <a:rPr lang="en-US" sz="3200" dirty="0" smtClean="0"/>
              <a:t>3</a:t>
            </a:r>
            <a:r>
              <a:rPr lang="ru-RU" sz="3200" dirty="0" smtClean="0"/>
              <a:t> </a:t>
            </a:r>
            <a:endParaRPr lang="ru-RU" sz="32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273115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Обучите сотрудников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719039" y="2056646"/>
            <a:ext cx="426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Человек запоминает: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3117" y="2814161"/>
            <a:ext cx="431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10% </a:t>
            </a:r>
            <a:r>
              <a:rPr lang="ru-RU" dirty="0" smtClean="0"/>
              <a:t>- когда слушает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0222" y="35223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50% </a:t>
            </a:r>
            <a:r>
              <a:rPr lang="ru-RU" dirty="0" smtClean="0"/>
              <a:t>- когда ему показывают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9039" y="425244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90% </a:t>
            </a:r>
            <a:r>
              <a:rPr lang="ru-RU" dirty="0" smtClean="0"/>
              <a:t>- когда делает сам </a:t>
            </a:r>
            <a:endParaRPr lang="ru-RU" dirty="0"/>
          </a:p>
        </p:txBody>
      </p:sp>
      <p:pic>
        <p:nvPicPr>
          <p:cNvPr id="10243" name="Picture 3" descr="C:\Users\Дмитрий\Desktop\training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41312"/>
            <a:ext cx="4699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90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митрий\Desktop\Без названия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10" y="2438712"/>
            <a:ext cx="6724388" cy="426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filippov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89" y="6381328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Users\Annie\Desktop\Мега Мир IT\Семинар 26 октября\logo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7" y="6123760"/>
            <a:ext cx="1808460" cy="4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азвание 1"/>
          <p:cNvSpPr txBox="1">
            <a:spLocks/>
          </p:cNvSpPr>
          <p:nvPr/>
        </p:nvSpPr>
        <p:spPr>
          <a:xfrm>
            <a:off x="4369692" y="420023"/>
            <a:ext cx="648073" cy="507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/>
              <a:t>12 </a:t>
            </a:r>
            <a:endParaRPr lang="ru-RU" sz="32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273115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Подготовьте инструкции по работе в </a:t>
            </a:r>
            <a:r>
              <a:rPr lang="en-US" sz="3200" dirty="0" smtClean="0"/>
              <a:t>CRM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890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ilippov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5" y="6178382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Users\Annie\Desktop\Мега Мир IT\Семинар 26 октября\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7" y="6123760"/>
            <a:ext cx="1808460" cy="4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азвание 1"/>
          <p:cNvSpPr txBox="1">
            <a:spLocks/>
          </p:cNvSpPr>
          <p:nvPr/>
        </p:nvSpPr>
        <p:spPr>
          <a:xfrm>
            <a:off x="4369692" y="420023"/>
            <a:ext cx="648073" cy="507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/>
              <a:t>1</a:t>
            </a:r>
            <a:r>
              <a:rPr lang="ru-RU" sz="3200" dirty="0"/>
              <a:t>4</a:t>
            </a:r>
            <a:r>
              <a:rPr lang="ru-RU" sz="3200" dirty="0" smtClean="0"/>
              <a:t> </a:t>
            </a:r>
            <a:endParaRPr lang="ru-RU" sz="32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273115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Протестируйте сотрудников</a:t>
            </a:r>
            <a:endParaRPr lang="ru-RU" sz="3200" dirty="0"/>
          </a:p>
        </p:txBody>
      </p:sp>
      <p:pic>
        <p:nvPicPr>
          <p:cNvPr id="11266" name="Picture 2" descr="C:\Users\Дмитрий\Desktop\tes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639" y="2204864"/>
            <a:ext cx="5840249" cy="36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28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ilippov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01" y="6178382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Users\Annie\Desktop\Мега Мир IT\Семинар 26 октября\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7" y="6123760"/>
            <a:ext cx="1808460" cy="4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азвание 1"/>
          <p:cNvSpPr txBox="1">
            <a:spLocks/>
          </p:cNvSpPr>
          <p:nvPr/>
        </p:nvSpPr>
        <p:spPr>
          <a:xfrm>
            <a:off x="4369692" y="420023"/>
            <a:ext cx="648073" cy="507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/>
              <a:t>15 </a:t>
            </a:r>
            <a:endParaRPr lang="ru-RU" sz="32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092" y="1196752"/>
            <a:ext cx="8641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Отслеживайте результаты и вносите корректировки</a:t>
            </a:r>
            <a:endParaRPr lang="ru-RU" sz="3200" dirty="0"/>
          </a:p>
        </p:txBody>
      </p:sp>
      <p:pic>
        <p:nvPicPr>
          <p:cNvPr id="12290" name="Picture 2" descr="C:\Users\Дмитрий\Desktop\Ox0qrzhofR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623" y="2236167"/>
            <a:ext cx="3280706" cy="42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митрий\Desktop\459e5726b220d0681f310a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385" y="2139273"/>
            <a:ext cx="7272094" cy="42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filippov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89" y="6381328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Users\Annie\Desktop\Мега Мир IT\Семинар 26 октября\logo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7" y="6123760"/>
            <a:ext cx="1808460" cy="4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азвание 1"/>
          <p:cNvSpPr txBox="1">
            <a:spLocks/>
          </p:cNvSpPr>
          <p:nvPr/>
        </p:nvSpPr>
        <p:spPr>
          <a:xfrm>
            <a:off x="4369692" y="420023"/>
            <a:ext cx="648073" cy="507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/>
              <a:t>16 </a:t>
            </a:r>
            <a:endParaRPr lang="ru-RU" sz="32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273115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Привяжите работу в </a:t>
            </a:r>
            <a:r>
              <a:rPr lang="en-US" sz="3200" dirty="0" smtClean="0"/>
              <a:t>CRM</a:t>
            </a:r>
            <a:r>
              <a:rPr lang="ru-RU" sz="3200" dirty="0" smtClean="0"/>
              <a:t> к зарплате Ваших сотрудников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284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1"/>
          <p:cNvSpPr txBox="1">
            <a:spLocks/>
          </p:cNvSpPr>
          <p:nvPr/>
        </p:nvSpPr>
        <p:spPr>
          <a:xfrm>
            <a:off x="398041" y="332656"/>
            <a:ext cx="8424936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+mn-lt"/>
              </a:rPr>
              <a:t>Последовательность шагов при внедрении </a:t>
            </a:r>
            <a:r>
              <a:rPr lang="en-US" sz="3200" b="1" dirty="0" smtClean="0">
                <a:latin typeface="+mn-lt"/>
              </a:rPr>
              <a:t>CRM</a:t>
            </a:r>
            <a:r>
              <a:rPr lang="ru-RU" sz="3200" b="1" dirty="0" smtClean="0">
                <a:latin typeface="+mn-lt"/>
              </a:rPr>
              <a:t> системы</a:t>
            </a:r>
            <a:endParaRPr lang="ru-RU" sz="3200" b="1" dirty="0">
              <a:latin typeface="+mn-lt"/>
            </a:endParaRPr>
          </a:p>
        </p:txBody>
      </p:sp>
      <p:pic>
        <p:nvPicPr>
          <p:cNvPr id="7" name="Picture 2" descr="C:\Users\filippov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65304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Users\Annie\Desktop\Мега Мир IT\Семинар 26 октября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7" y="6123760"/>
            <a:ext cx="1808460" cy="4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26980823"/>
              </p:ext>
            </p:extLst>
          </p:nvPr>
        </p:nvGraphicFramePr>
        <p:xfrm>
          <a:off x="1358317" y="1448780"/>
          <a:ext cx="65043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9051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митрий\Desktop\457_108070398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274" y="0"/>
            <a:ext cx="108985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filippov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932" y="6123760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Users\Annie\Desktop\Мега Мир IT\Семинар 26 октября\logo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7" y="6123760"/>
            <a:ext cx="1808460" cy="4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47963" y="1196752"/>
            <a:ext cx="49881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Каждый пропущенный шаг </a:t>
            </a:r>
            <a:r>
              <a:rPr lang="ru-RU" sz="3200" u="sng" dirty="0" smtClean="0">
                <a:solidFill>
                  <a:schemeClr val="bg1"/>
                </a:solidFill>
              </a:rPr>
              <a:t>значительно</a:t>
            </a:r>
            <a:r>
              <a:rPr lang="ru-RU" sz="3200" dirty="0" smtClean="0">
                <a:solidFill>
                  <a:schemeClr val="bg1"/>
                </a:solidFill>
              </a:rPr>
              <a:t> снижает эффективность внедрения </a:t>
            </a:r>
            <a:r>
              <a:rPr lang="en-US" sz="3200" dirty="0" smtClean="0">
                <a:solidFill>
                  <a:schemeClr val="bg1"/>
                </a:solidFill>
              </a:rPr>
              <a:t>CRM</a:t>
            </a:r>
            <a:r>
              <a:rPr lang="ru-RU" sz="3200" dirty="0" smtClean="0">
                <a:solidFill>
                  <a:schemeClr val="bg1"/>
                </a:solidFill>
              </a:rPr>
              <a:t> системы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4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99392"/>
            <a:ext cx="9144000" cy="69695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6986" y="2654774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n-lt"/>
              </a:rPr>
              <a:t>СПАСИБО ЗА ВНИМАНИЕ!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ВОПРОСЫ?</a:t>
            </a:r>
          </a:p>
        </p:txBody>
      </p:sp>
      <p:pic>
        <p:nvPicPr>
          <p:cNvPr id="1026" name="Picture 2" descr="C:\Users\filippov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19193"/>
            <a:ext cx="1187450" cy="7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:\Users\Annie\Desktop\Мега Мир IT\Семинар 26 октября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63358"/>
            <a:ext cx="1788197" cy="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37303" y="3933056"/>
            <a:ext cx="2040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</a:rPr>
              <a:t>Купряков Дмитрий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566886" y="3897013"/>
            <a:ext cx="1981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3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митрий\Desktop\Ц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30" y="3321491"/>
            <a:ext cx="5475683" cy="35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азвание 1"/>
          <p:cNvSpPr txBox="1">
            <a:spLocks/>
          </p:cNvSpPr>
          <p:nvPr/>
        </p:nvSpPr>
        <p:spPr>
          <a:xfrm>
            <a:off x="4355975" y="388606"/>
            <a:ext cx="504057" cy="507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/>
              <a:t> 1  </a:t>
            </a:r>
            <a:endParaRPr lang="ru-RU" sz="3200" b="1" dirty="0">
              <a:latin typeface="+mn-lt"/>
            </a:endParaRPr>
          </a:p>
        </p:txBody>
      </p:sp>
      <p:pic>
        <p:nvPicPr>
          <p:cNvPr id="12" name="Picture 3" descr="E:\Users\Annie\Desktop\Мега Мир IT\Семинар 26 октября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7" y="6123760"/>
            <a:ext cx="1808460" cy="4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98072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Определите цели и задачи внедрения </a:t>
            </a:r>
            <a:r>
              <a:rPr lang="en-US" sz="3200" dirty="0" smtClean="0"/>
              <a:t>CRM</a:t>
            </a:r>
            <a:r>
              <a:rPr lang="ru-RU" sz="3200" dirty="0" smtClean="0"/>
              <a:t> системы: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492896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уровне руководства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3300953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уровне сотрудников, которые будут работать в</a:t>
            </a:r>
            <a:r>
              <a:rPr lang="en-US" sz="2000" dirty="0" smtClean="0"/>
              <a:t> CRM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3415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митрий\Desktop\stress imagem_4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669"/>
            <a:ext cx="9117161" cy="565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азвание 1"/>
          <p:cNvSpPr txBox="1">
            <a:spLocks/>
          </p:cNvSpPr>
          <p:nvPr/>
        </p:nvSpPr>
        <p:spPr>
          <a:xfrm>
            <a:off x="1187624" y="836712"/>
            <a:ext cx="6336704" cy="728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32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648" y="298103"/>
            <a:ext cx="7874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Без четкого понимания весь запал быстро закончится, и сотрудники станут Вашим камнем преткновения</a:t>
            </a:r>
            <a:endParaRPr lang="ru-RU" sz="2800" dirty="0"/>
          </a:p>
        </p:txBody>
      </p:sp>
      <p:pic>
        <p:nvPicPr>
          <p:cNvPr id="8" name="Picture 3" descr="E:\Users\Annie\Desktop\Мега Мир IT\Семинар 26 октября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7" y="6123760"/>
            <a:ext cx="1808460" cy="4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7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1"/>
          <p:cNvSpPr txBox="1">
            <a:spLocks/>
          </p:cNvSpPr>
          <p:nvPr/>
        </p:nvSpPr>
        <p:spPr>
          <a:xfrm>
            <a:off x="4355975" y="388606"/>
            <a:ext cx="504057" cy="507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/>
              <a:t> 2  </a:t>
            </a:r>
            <a:endParaRPr lang="ru-RU" sz="3200" b="1" dirty="0">
              <a:latin typeface="+mn-lt"/>
            </a:endParaRPr>
          </a:p>
        </p:txBody>
      </p:sp>
      <p:pic>
        <p:nvPicPr>
          <p:cNvPr id="7" name="Picture 2" descr="C:\Users\filippov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65304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Users\Annie\Desktop\Мега Мир IT\Семинар 26 октября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7" y="6123760"/>
            <a:ext cx="1808460" cy="4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98072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Назначьте ответственного за внедрение </a:t>
            </a:r>
            <a:r>
              <a:rPr lang="en-US" sz="3200" dirty="0" smtClean="0"/>
              <a:t>CRM</a:t>
            </a:r>
            <a:r>
              <a:rPr lang="ru-RU" sz="3200" dirty="0" smtClean="0"/>
              <a:t> внутри Вашей компании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49289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Ответственный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3100898"/>
            <a:ext cx="2436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Заинтересованный 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4386646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НИКОГДА </a:t>
            </a:r>
            <a:r>
              <a:rPr lang="ru-RU" sz="2000" dirty="0" smtClean="0"/>
              <a:t>не назначайте ответственным технического специалиста!</a:t>
            </a:r>
            <a:endParaRPr lang="ru-RU" sz="2000" dirty="0"/>
          </a:p>
        </p:txBody>
      </p:sp>
      <p:pic>
        <p:nvPicPr>
          <p:cNvPr id="4098" name="Picture 2" descr="C:\Users\Дмитрий\Desktop\err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21" y="3649868"/>
            <a:ext cx="2451467" cy="245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5" y="2508285"/>
            <a:ext cx="381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Обладает полномочиями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333675" y="3100898"/>
            <a:ext cx="381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Имеет достаточный авторитет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262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1"/>
          <p:cNvSpPr txBox="1">
            <a:spLocks/>
          </p:cNvSpPr>
          <p:nvPr/>
        </p:nvSpPr>
        <p:spPr>
          <a:xfrm>
            <a:off x="4355975" y="388606"/>
            <a:ext cx="504057" cy="507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/>
              <a:t> 3 </a:t>
            </a:r>
            <a:endParaRPr lang="ru-RU" sz="3200" b="1" dirty="0">
              <a:latin typeface="+mn-lt"/>
            </a:endParaRPr>
          </a:p>
        </p:txBody>
      </p:sp>
      <p:pic>
        <p:nvPicPr>
          <p:cNvPr id="7" name="Picture 2" descr="C:\Users\filippov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65304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Users\Annie\Desktop\Мега Мир IT\Семинар 26 октября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7" y="6123760"/>
            <a:ext cx="1808460" cy="4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98072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Выберите </a:t>
            </a:r>
            <a:r>
              <a:rPr lang="en-US" sz="3200" dirty="0" smtClean="0"/>
              <a:t>CRM</a:t>
            </a:r>
            <a:r>
              <a:rPr lang="ru-RU" sz="3200" dirty="0" smtClean="0"/>
              <a:t> систему</a:t>
            </a:r>
            <a:endParaRPr lang="ru-RU" sz="3200" dirty="0"/>
          </a:p>
        </p:txBody>
      </p:sp>
      <p:grpSp>
        <p:nvGrpSpPr>
          <p:cNvPr id="13" name="Группа 12"/>
          <p:cNvGrpSpPr/>
          <p:nvPr/>
        </p:nvGrpSpPr>
        <p:grpSpPr>
          <a:xfrm rot="825359">
            <a:off x="1909331" y="4334798"/>
            <a:ext cx="1527941" cy="437663"/>
            <a:chOff x="7165253" y="0"/>
            <a:chExt cx="1527941" cy="43766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5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 rot="20191169">
            <a:off x="4591869" y="4533055"/>
            <a:ext cx="1527941" cy="437663"/>
            <a:chOff x="7165253" y="0"/>
            <a:chExt cx="1527941" cy="43766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 rot="20191169">
            <a:off x="7188218" y="761896"/>
            <a:ext cx="1527941" cy="437663"/>
            <a:chOff x="7165253" y="0"/>
            <a:chExt cx="1527941" cy="43766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1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 rot="971037">
            <a:off x="977948" y="423610"/>
            <a:ext cx="1527941" cy="437663"/>
            <a:chOff x="7165253" y="0"/>
            <a:chExt cx="1527941" cy="43766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4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 rot="20191169">
            <a:off x="601541" y="2213248"/>
            <a:ext cx="1527941" cy="437663"/>
            <a:chOff x="7165253" y="0"/>
            <a:chExt cx="1527941" cy="43766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7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 rot="825359">
            <a:off x="4035850" y="2141930"/>
            <a:ext cx="1527941" cy="437663"/>
            <a:chOff x="7165253" y="0"/>
            <a:chExt cx="1527941" cy="437662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0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Группа 30"/>
          <p:cNvGrpSpPr/>
          <p:nvPr/>
        </p:nvGrpSpPr>
        <p:grpSpPr>
          <a:xfrm rot="20929020">
            <a:off x="6483172" y="3454189"/>
            <a:ext cx="1527941" cy="437663"/>
            <a:chOff x="7165253" y="0"/>
            <a:chExt cx="1527941" cy="437662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3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/>
        </p:nvGrpSpPr>
        <p:grpSpPr>
          <a:xfrm rot="825359">
            <a:off x="6108482" y="5477241"/>
            <a:ext cx="1527941" cy="437663"/>
            <a:chOff x="7165253" y="0"/>
            <a:chExt cx="1527941" cy="43766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6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844033" y="3514260"/>
            <a:ext cx="1527941" cy="437663"/>
            <a:chOff x="7165253" y="0"/>
            <a:chExt cx="1527941" cy="43766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9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Группа 39"/>
          <p:cNvGrpSpPr/>
          <p:nvPr/>
        </p:nvGrpSpPr>
        <p:grpSpPr>
          <a:xfrm rot="240641">
            <a:off x="6737281" y="2198065"/>
            <a:ext cx="1527941" cy="437663"/>
            <a:chOff x="7165253" y="0"/>
            <a:chExt cx="1527941" cy="43766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2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 rot="21286797">
            <a:off x="1895949" y="2851882"/>
            <a:ext cx="1527941" cy="437663"/>
            <a:chOff x="7165253" y="0"/>
            <a:chExt cx="1527941" cy="437662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5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 rot="240641">
            <a:off x="551092" y="5064931"/>
            <a:ext cx="1527941" cy="437663"/>
            <a:chOff x="7165253" y="0"/>
            <a:chExt cx="1527941" cy="437662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8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 rot="240641">
            <a:off x="6923707" y="4526156"/>
            <a:ext cx="1527941" cy="437663"/>
            <a:chOff x="7165253" y="0"/>
            <a:chExt cx="1527941" cy="43766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51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429771" y="3673537"/>
            <a:ext cx="1527941" cy="437663"/>
            <a:chOff x="7165253" y="0"/>
            <a:chExt cx="1527941" cy="437662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54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 rot="21314742">
            <a:off x="3211251" y="5618060"/>
            <a:ext cx="1527941" cy="437663"/>
            <a:chOff x="7165253" y="0"/>
            <a:chExt cx="1527941" cy="437662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57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34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митрий\Desktop\1400x1400_827079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1900417"/>
            <a:ext cx="4188467" cy="41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filippov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65304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Users\Annie\Desktop\Мега Мир IT\Семинар 26 октября\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7" y="6123760"/>
            <a:ext cx="1808460" cy="4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азвание 1"/>
          <p:cNvSpPr txBox="1">
            <a:spLocks/>
          </p:cNvSpPr>
          <p:nvPr/>
        </p:nvSpPr>
        <p:spPr>
          <a:xfrm>
            <a:off x="4355975" y="388606"/>
            <a:ext cx="504057" cy="507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/>
              <a:t> 4 </a:t>
            </a:r>
            <a:endParaRPr lang="ru-RU" sz="32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98072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Выберите подрядчика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3068960"/>
            <a:ext cx="4525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Выбирайте подрядчика, который подойдет к вопросу внедрения  комплексно, а НЕ ТОЛЬКО с технической стороны!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560078" y="2044442"/>
            <a:ext cx="194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Внимание</a:t>
            </a:r>
            <a:r>
              <a:rPr lang="ru-RU" sz="2000" b="1" dirty="0" smtClean="0"/>
              <a:t>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6500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ilippov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65304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Users\Annie\Desktop\Мега Мир IT\Семинар 26 октября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7" y="6123760"/>
            <a:ext cx="1808460" cy="4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азвание 1"/>
          <p:cNvSpPr txBox="1">
            <a:spLocks/>
          </p:cNvSpPr>
          <p:nvPr/>
        </p:nvSpPr>
        <p:spPr>
          <a:xfrm>
            <a:off x="4355975" y="388606"/>
            <a:ext cx="504057" cy="507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/>
              <a:t> </a:t>
            </a:r>
            <a:r>
              <a:rPr lang="ru-RU" sz="3200" dirty="0"/>
              <a:t>5</a:t>
            </a:r>
            <a:r>
              <a:rPr lang="ru-RU" sz="3200" dirty="0" smtClean="0"/>
              <a:t> </a:t>
            </a:r>
            <a:endParaRPr lang="ru-RU" sz="3200" b="1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568" y="98072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Проведите собрания с сотрудниками</a:t>
            </a:r>
            <a:endParaRPr lang="ru-RU" sz="3200" dirty="0"/>
          </a:p>
        </p:txBody>
      </p:sp>
      <p:pic>
        <p:nvPicPr>
          <p:cNvPr id="2050" name="Picture 2" descr="C:\Users\Дмитрий\Desktop\roditsobrani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41" y="2876597"/>
            <a:ext cx="5486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74404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«Продайте» </a:t>
            </a:r>
            <a:r>
              <a:rPr lang="ru-RU" dirty="0" smtClean="0"/>
              <a:t>сотрудникам идею, что внедрение </a:t>
            </a:r>
            <a:r>
              <a:rPr lang="en-US" dirty="0" smtClean="0"/>
              <a:t>CRM</a:t>
            </a:r>
            <a:r>
              <a:rPr lang="ru-RU" dirty="0" smtClean="0"/>
              <a:t> крайне важно для компании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998488" y="2394743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Определите совместно с сотрудниками, как </a:t>
            </a:r>
            <a:r>
              <a:rPr lang="ru-RU" b="1" u="sng" dirty="0" smtClean="0"/>
              <a:t>конкретно</a:t>
            </a:r>
            <a:r>
              <a:rPr lang="en-US" dirty="0" smtClean="0"/>
              <a:t> CRM</a:t>
            </a:r>
            <a:r>
              <a:rPr lang="ru-RU" dirty="0" smtClean="0"/>
              <a:t> облегчит жизнь каждого сотрудника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21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митрий\Desktop\5-1024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68342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filippov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590"/>
            <a:ext cx="1676400" cy="3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Users\Annie\Desktop\Мега Мир IT\Семинар 26 октября\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7" y="461331"/>
            <a:ext cx="1808460" cy="4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4355975" y="388606"/>
            <a:ext cx="504057" cy="507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/>
              <a:t> 6 </a:t>
            </a:r>
            <a:endParaRPr lang="ru-RU" sz="3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98072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Начните с одного отдела или направления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993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одуль Планирование и бюджетирование для ББУ">
  <a:themeElements>
    <a:clrScheme name="Модуль Планирование и бюджетирование для ББУ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Модуль Планирование и бюджетирование для ББУ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дуль Планирование и бюджетирование для ББУ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дуль Планирование и бюджетирование для ББУ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уль Планирование и бюджетирование для ББУ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уль Планирование и бюджетирование для ББУ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уль Планирование и бюджетирование для ББ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уль Планирование и бюджетирование для ББ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уль Планирование и бюджетирование для ББ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14823</TotalTime>
  <Words>294</Words>
  <Application>Microsoft Office PowerPoint</Application>
  <PresentationFormat>Экран (4:3)</PresentationFormat>
  <Paragraphs>67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Тема1</vt:lpstr>
      <vt:lpstr>Модуль Планирование и бюджетирование для ББУ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Решения для государственных организаций</dc:title>
  <dc:creator>goover</dc:creator>
  <cp:lastModifiedBy>Дмитрий</cp:lastModifiedBy>
  <cp:revision>808</cp:revision>
  <dcterms:created xsi:type="dcterms:W3CDTF">2010-07-29T09:25:57Z</dcterms:created>
  <dcterms:modified xsi:type="dcterms:W3CDTF">2018-03-28T00:22:25Z</dcterms:modified>
</cp:coreProperties>
</file>