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sldIdLst>
    <p:sldId id="820" r:id="rId3"/>
    <p:sldId id="853" r:id="rId4"/>
    <p:sldId id="860" r:id="rId5"/>
    <p:sldId id="861" r:id="rId6"/>
    <p:sldId id="862" r:id="rId7"/>
    <p:sldId id="863" r:id="rId8"/>
    <p:sldId id="866" r:id="rId9"/>
    <p:sldId id="865" r:id="rId10"/>
    <p:sldId id="867" r:id="rId11"/>
    <p:sldId id="864" r:id="rId12"/>
    <p:sldId id="871" r:id="rId13"/>
    <p:sldId id="869" r:id="rId14"/>
    <p:sldId id="870" r:id="rId15"/>
    <p:sldId id="868" r:id="rId16"/>
    <p:sldId id="876" r:id="rId17"/>
    <p:sldId id="875" r:id="rId18"/>
    <p:sldId id="874" r:id="rId19"/>
    <p:sldId id="873" r:id="rId20"/>
    <p:sldId id="8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7990" autoAdjust="0"/>
  </p:normalViewPr>
  <p:slideViewPr>
    <p:cSldViewPr>
      <p:cViewPr>
        <p:scale>
          <a:sx n="100" d="100"/>
          <a:sy n="100" d="100"/>
        </p:scale>
        <p:origin x="52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11FF-F303-4054-8E0C-11BF4AC5785F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952DD-4F77-4CE8-8712-574F682FD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3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0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5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7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567C-BE9F-4259-A84A-D4404B4D4C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89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D39C-DBF1-4726-A48B-1837CD8F28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44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69021-B70F-424D-95FB-C3DBB58C8C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5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9181-A95B-49B3-91FE-506E78F1B1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17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159D8-ED62-420A-A7BD-900EF5727B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43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83C1-98EF-4DB3-91A9-40D7052296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14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7E0C-F20E-46AC-A451-C54B2994D1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40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0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C8D59-34C9-493F-86E0-D818D27A5A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205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FF7A-69D6-4213-9F27-C8A95A2025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71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3AC6E-D0DE-4064-B53B-75017AF86B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991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CF997-10C2-4D87-B71E-3CDFAF1194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3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7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27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3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09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2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3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9965-0652-4E0C-AD27-5DBA3E768E6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A718-9D03-4A99-B508-0897464B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1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3E3B47-F62D-4BF2-96BF-078F88DA6C7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7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F72272"/>
              </a:gs>
              <a:gs pos="16000">
                <a:srgbClr val="FF363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508" y="246010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необходимо знать о </a:t>
            </a:r>
            <a:r>
              <a:rPr lang="ru-RU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бизнес-процессах</a:t>
            </a: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чтобы не получить отрицательный эффект от автоматизации</a:t>
            </a:r>
            <a:endParaRPr lang="ru-RU" sz="3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81400" y="4343400"/>
            <a:ext cx="1981200" cy="0"/>
          </a:xfrm>
          <a:prstGeom prst="line">
            <a:avLst/>
          </a:prstGeom>
          <a:ln w="12700">
            <a:solidFill>
              <a:srgbClr val="FFA1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88534" y="5463997"/>
            <a:ext cx="236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Дмитрий </a:t>
            </a:r>
            <a:r>
              <a:rPr lang="ru-RU" b="1" dirty="0" err="1" smtClean="0">
                <a:solidFill>
                  <a:schemeClr val="bg1"/>
                </a:solidFill>
              </a:rPr>
              <a:t>Скуматов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87842" y="5896098"/>
            <a:ext cx="2968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CRM</a:t>
            </a:r>
            <a:r>
              <a:rPr lang="ru-RU" sz="1400" i="1" dirty="0" smtClean="0">
                <a:solidFill>
                  <a:schemeClr val="bg1"/>
                </a:solidFill>
              </a:rPr>
              <a:t>-специалист «Мега Мир </a:t>
            </a:r>
            <a:r>
              <a:rPr lang="en-US" sz="1400" i="1" dirty="0" smtClean="0">
                <a:solidFill>
                  <a:schemeClr val="bg1"/>
                </a:solidFill>
              </a:rPr>
              <a:t>IT</a:t>
            </a:r>
            <a:r>
              <a:rPr lang="ru-RU" sz="1400" i="1" dirty="0" smtClean="0">
                <a:solidFill>
                  <a:schemeClr val="bg1"/>
                </a:solidFill>
              </a:rPr>
              <a:t>»</a:t>
            </a:r>
            <a:endParaRPr lang="ru-RU" sz="1400" i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023827" y="5857527"/>
            <a:ext cx="309634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96" y="1241172"/>
            <a:ext cx="1062807" cy="852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5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Подходы к автоматизации процессов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6434" y="1188903"/>
            <a:ext cx="66099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</a:rPr>
              <a:t>1. </a:t>
            </a:r>
            <a:r>
              <a:rPr lang="ru-RU" b="1" dirty="0">
                <a:latin typeface="Calibri" panose="020F0502020204030204" pitchFamily="34" charset="0"/>
              </a:rPr>
              <a:t>Точечный подход</a:t>
            </a:r>
          </a:p>
          <a:p>
            <a:r>
              <a:rPr lang="ru-RU" i="1" dirty="0" smtClean="0">
                <a:latin typeface="Calibri" panose="020F0502020204030204" pitchFamily="34" charset="0"/>
              </a:rPr>
              <a:t>1.1</a:t>
            </a:r>
            <a:r>
              <a:rPr lang="ru-RU" i="1" dirty="0">
                <a:latin typeface="Calibri" panose="020F0502020204030204" pitchFamily="34" charset="0"/>
              </a:rPr>
              <a:t>. Автоматизация </a:t>
            </a:r>
            <a:r>
              <a:rPr lang="ru-RU" i="1" dirty="0" smtClean="0">
                <a:latin typeface="Calibri" panose="020F0502020204030204" pitchFamily="34" charset="0"/>
              </a:rPr>
              <a:t>блока или инструкций</a:t>
            </a:r>
            <a:endParaRPr lang="ru-RU" i="1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r>
              <a:rPr lang="ru-RU" i="1" dirty="0" smtClean="0">
                <a:latin typeface="Calibri" panose="020F0502020204030204" pitchFamily="34" charset="0"/>
              </a:rPr>
              <a:t>1.2</a:t>
            </a:r>
            <a:r>
              <a:rPr lang="ru-RU" i="1" dirty="0">
                <a:latin typeface="Calibri" panose="020F0502020204030204" pitchFamily="34" charset="0"/>
              </a:rPr>
              <a:t>. Автоматизация коммуникации</a:t>
            </a: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endParaRPr lang="ru-RU" b="1" dirty="0">
              <a:latin typeface="Calibri" panose="020F0502020204030204" pitchFamily="34" charset="0"/>
            </a:endParaRP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r>
              <a:rPr lang="ru-RU" b="1" dirty="0">
                <a:latin typeface="Calibri" panose="020F0502020204030204" pitchFamily="34" charset="0"/>
              </a:rPr>
              <a:t>2</a:t>
            </a:r>
            <a:r>
              <a:rPr lang="ru-RU" b="1" dirty="0" smtClean="0">
                <a:latin typeface="Calibri" panose="020F0502020204030204" pitchFamily="34" charset="0"/>
              </a:rPr>
              <a:t>. Комплексный подход</a:t>
            </a:r>
          </a:p>
          <a:p>
            <a:endParaRPr lang="ru-RU" dirty="0" smtClean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49" y="1836497"/>
            <a:ext cx="4968552" cy="10134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049" y="3193727"/>
            <a:ext cx="5064127" cy="10309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049" y="4578465"/>
            <a:ext cx="3561087" cy="10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1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Эффективная автоматизация. Критерии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93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Эффективная автоматизация. Критерии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971600" y="1254816"/>
            <a:ext cx="3359502" cy="4392488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340768"/>
            <a:ext cx="3072251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Calibri" panose="020F0502020204030204" pitchFamily="34" charset="0"/>
              </a:rPr>
              <a:t>Результат автоматизации:</a:t>
            </a: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</a:rPr>
              <a:t>Увеличение чистой прибыли</a:t>
            </a:r>
          </a:p>
          <a:p>
            <a:endParaRPr lang="ru-RU" u="sng" dirty="0" smtClean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1. Увеличение проходимости</a:t>
            </a:r>
          </a:p>
          <a:p>
            <a:r>
              <a:rPr lang="ru-RU" sz="1600" i="1" dirty="0" smtClean="0">
                <a:latin typeface="Calibri" panose="020F0502020204030204" pitchFamily="34" charset="0"/>
              </a:rPr>
              <a:t>(эффективности) процесса</a:t>
            </a:r>
          </a:p>
          <a:p>
            <a:endParaRPr lang="ru-RU" sz="1600" i="1" dirty="0"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или</a:t>
            </a:r>
            <a:endParaRPr lang="ru-RU" sz="1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endParaRPr lang="ru-RU" sz="1600" i="1" dirty="0" smtClean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2. Повышение рентабельности</a:t>
            </a:r>
          </a:p>
          <a:p>
            <a:endParaRPr lang="ru-RU" sz="1600" i="1" dirty="0" smtClean="0"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или</a:t>
            </a:r>
            <a:endParaRPr lang="ru-RU" sz="1400" i="1" dirty="0" smtClean="0">
              <a:latin typeface="Calibri" panose="020F0502020204030204" pitchFamily="34" charset="0"/>
            </a:endParaRPr>
          </a:p>
          <a:p>
            <a:endParaRPr lang="ru-RU" sz="1600" i="1" dirty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3. Снижение постоянных</a:t>
            </a:r>
          </a:p>
          <a:p>
            <a:r>
              <a:rPr lang="ru-RU" sz="1600" i="1" dirty="0" smtClean="0">
                <a:latin typeface="Calibri" panose="020F0502020204030204" pitchFamily="34" charset="0"/>
              </a:rPr>
              <a:t>расходов</a:t>
            </a:r>
            <a:endParaRPr lang="ru-RU" sz="1600" i="1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Эффективная автоматизация. Критерии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971600" y="1254816"/>
            <a:ext cx="3359502" cy="4392488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788024" y="1237050"/>
            <a:ext cx="3359502" cy="1975926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340768"/>
            <a:ext cx="3072251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Calibri" panose="020F0502020204030204" pitchFamily="34" charset="0"/>
              </a:rPr>
              <a:t>Результат автоматизации:</a:t>
            </a: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</a:rPr>
              <a:t>Увеличение чистой прибыли</a:t>
            </a:r>
          </a:p>
          <a:p>
            <a:endParaRPr lang="ru-RU" u="sng" dirty="0" smtClean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1. Увеличение проходимости</a:t>
            </a:r>
          </a:p>
          <a:p>
            <a:r>
              <a:rPr lang="ru-RU" sz="1600" i="1" dirty="0" smtClean="0">
                <a:latin typeface="Calibri" panose="020F0502020204030204" pitchFamily="34" charset="0"/>
              </a:rPr>
              <a:t>(эффективности) процесса</a:t>
            </a:r>
          </a:p>
          <a:p>
            <a:endParaRPr lang="ru-RU" sz="1600" i="1" dirty="0"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или</a:t>
            </a:r>
            <a:endParaRPr lang="ru-RU" sz="1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endParaRPr lang="ru-RU" sz="1600" i="1" dirty="0" smtClean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2. Повышение рентабельности</a:t>
            </a:r>
          </a:p>
          <a:p>
            <a:endParaRPr lang="ru-RU" sz="1600" i="1" dirty="0" smtClean="0"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или</a:t>
            </a:r>
            <a:endParaRPr lang="ru-RU" sz="1400" i="1" dirty="0" smtClean="0">
              <a:latin typeface="Calibri" panose="020F0502020204030204" pitchFamily="34" charset="0"/>
            </a:endParaRPr>
          </a:p>
          <a:p>
            <a:endParaRPr lang="ru-RU" sz="1600" i="1" dirty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3. Снижение постоянных</a:t>
            </a:r>
          </a:p>
          <a:p>
            <a:r>
              <a:rPr lang="ru-RU" sz="1600" i="1" dirty="0" smtClean="0">
                <a:latin typeface="Calibri" panose="020F0502020204030204" pitchFamily="34" charset="0"/>
              </a:rPr>
              <a:t>расходов</a:t>
            </a:r>
            <a:endParaRPr lang="ru-RU" sz="1600" i="1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0585" y="1901847"/>
            <a:ext cx="2414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Calibri" panose="020F0502020204030204" pitchFamily="34" charset="0"/>
              </a:rPr>
              <a:t>Внедрение окупится в</a:t>
            </a:r>
          </a:p>
          <a:p>
            <a:pPr algn="ctr"/>
            <a:r>
              <a:rPr lang="ru-RU" b="1" dirty="0" smtClean="0">
                <a:latin typeface="Calibri" panose="020F0502020204030204" pitchFamily="34" charset="0"/>
              </a:rPr>
              <a:t>обозримом будущем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4638" y="19698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5114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Эффективная автоматизация. Критерии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971600" y="1254816"/>
            <a:ext cx="3359502" cy="4392488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788024" y="1237050"/>
            <a:ext cx="3359502" cy="1975926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788024" y="3671378"/>
            <a:ext cx="3359502" cy="1975926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340768"/>
            <a:ext cx="3072251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Calibri" panose="020F0502020204030204" pitchFamily="34" charset="0"/>
              </a:rPr>
              <a:t>Результат автоматизации:</a:t>
            </a: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</a:rPr>
              <a:t>Увеличение чистой прибыли</a:t>
            </a:r>
          </a:p>
          <a:p>
            <a:endParaRPr lang="ru-RU" u="sng" dirty="0" smtClean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1. Увеличение проходимости</a:t>
            </a:r>
          </a:p>
          <a:p>
            <a:r>
              <a:rPr lang="ru-RU" sz="1600" i="1" dirty="0" smtClean="0">
                <a:latin typeface="Calibri" panose="020F0502020204030204" pitchFamily="34" charset="0"/>
              </a:rPr>
              <a:t>(эффективности) процесса</a:t>
            </a:r>
          </a:p>
          <a:p>
            <a:endParaRPr lang="ru-RU" sz="1600" i="1" dirty="0"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или</a:t>
            </a:r>
            <a:endParaRPr lang="ru-RU" sz="1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endParaRPr lang="ru-RU" sz="1600" i="1" dirty="0" smtClean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2. Повышение рентабельности</a:t>
            </a:r>
          </a:p>
          <a:p>
            <a:endParaRPr lang="ru-RU" sz="1600" i="1" dirty="0" smtClean="0"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или</a:t>
            </a:r>
            <a:endParaRPr lang="ru-RU" sz="1400" i="1" dirty="0" smtClean="0">
              <a:latin typeface="Calibri" panose="020F0502020204030204" pitchFamily="34" charset="0"/>
            </a:endParaRPr>
          </a:p>
          <a:p>
            <a:endParaRPr lang="ru-RU" sz="1600" i="1" dirty="0">
              <a:latin typeface="Calibri" panose="020F0502020204030204" pitchFamily="34" charset="0"/>
            </a:endParaRPr>
          </a:p>
          <a:p>
            <a:r>
              <a:rPr lang="ru-RU" sz="1600" i="1" dirty="0" smtClean="0">
                <a:latin typeface="Calibri" panose="020F0502020204030204" pitchFamily="34" charset="0"/>
              </a:rPr>
              <a:t>3. Снижение постоянных</a:t>
            </a:r>
          </a:p>
          <a:p>
            <a:r>
              <a:rPr lang="ru-RU" sz="1600" i="1" dirty="0" smtClean="0">
                <a:latin typeface="Calibri" panose="020F0502020204030204" pitchFamily="34" charset="0"/>
              </a:rPr>
              <a:t>расходов</a:t>
            </a:r>
            <a:endParaRPr lang="ru-RU" sz="1600" i="1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0585" y="1901847"/>
            <a:ext cx="2414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Calibri" panose="020F0502020204030204" pitchFamily="34" charset="0"/>
              </a:rPr>
              <a:t>Внедрение окупится в</a:t>
            </a:r>
          </a:p>
          <a:p>
            <a:pPr algn="ctr"/>
            <a:r>
              <a:rPr lang="ru-RU" b="1" dirty="0" smtClean="0">
                <a:latin typeface="Calibri" panose="020F0502020204030204" pitchFamily="34" charset="0"/>
              </a:rPr>
              <a:t>обозримом будущем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4638" y="19698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68022" y="42684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67651" y="4336175"/>
            <a:ext cx="3000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Calibri" panose="020F0502020204030204" pitchFamily="34" charset="0"/>
              </a:rPr>
              <a:t>Изменения будут учтены в</a:t>
            </a:r>
          </a:p>
          <a:p>
            <a:pPr algn="ctr"/>
            <a:r>
              <a:rPr lang="ru-RU" b="1" dirty="0" smtClean="0">
                <a:latin typeface="Calibri" panose="020F0502020204030204" pitchFamily="34" charset="0"/>
              </a:rPr>
              <a:t>смежных участках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53796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56166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Автоматизация с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pic>
        <p:nvPicPr>
          <p:cNvPr id="6" name="Picture 2" descr="http://call-center-perm.ru/wp-content/uploads/2016/12/642083cc4c3dab9a3de0ed581aab9ad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51" y="135584"/>
            <a:ext cx="3131874" cy="9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830794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1. Описать основные процессы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56166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Автоматизация с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pic>
        <p:nvPicPr>
          <p:cNvPr id="6" name="Picture 2" descr="http://call-center-perm.ru/wp-content/uploads/2016/12/642083cc4c3dab9a3de0ed581aab9ad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51" y="135584"/>
            <a:ext cx="3131874" cy="9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830794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1. Описать основные процессы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582612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2. Оптимизировать процессы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0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56166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Автоматизация с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pic>
        <p:nvPicPr>
          <p:cNvPr id="6" name="Picture 2" descr="http://call-center-perm.ru/wp-content/uploads/2016/12/642083cc4c3dab9a3de0ed581aab9ad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51" y="135584"/>
            <a:ext cx="3131874" cy="9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830794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1. Описать основные процессы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3285040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3. Внедрить Битрикс24 – </a:t>
            </a:r>
            <a:r>
              <a:rPr lang="ru-RU" i="1" dirty="0" smtClean="0"/>
              <a:t>комплексная автоматизация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2582612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2. Оптимизировать процессы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44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56166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Автоматизация с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pic>
        <p:nvPicPr>
          <p:cNvPr id="6" name="Picture 2" descr="http://call-center-perm.ru/wp-content/uploads/2016/12/642083cc4c3dab9a3de0ed581aab9ad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51" y="135584"/>
            <a:ext cx="3131874" cy="9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1830794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1. Описать основные процессы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3285040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3. Внедрить Битрикс24 – </a:t>
            </a:r>
            <a:r>
              <a:rPr lang="ru-RU" i="1" dirty="0" smtClean="0"/>
              <a:t>комплексная автоматизация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1485" y="4005152"/>
            <a:ext cx="7056000" cy="792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4. Продолжить </a:t>
            </a:r>
            <a:r>
              <a:rPr lang="ru-RU" i="1" dirty="0" smtClean="0"/>
              <a:t>точечную автоматизацию </a:t>
            </a:r>
            <a:r>
              <a:rPr lang="ru-RU" dirty="0" smtClean="0"/>
              <a:t>через бизнес-процессы в Битрикс24 и дополнительные приложения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2582612"/>
            <a:ext cx="7056000" cy="5040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 2. Оптимизировать процессы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38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27384"/>
            <a:ext cx="9144000" cy="6897576"/>
          </a:xfrm>
          <a:prstGeom prst="rect">
            <a:avLst/>
          </a:prstGeom>
          <a:gradFill flip="none" rotWithShape="1">
            <a:gsLst>
              <a:gs pos="100000">
                <a:srgbClr val="F72272"/>
              </a:gs>
              <a:gs pos="16000">
                <a:srgbClr val="FF363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500" y="4581128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+mn-lt"/>
              </a:rPr>
              <a:t>СПАСИБО ЗА ВНИМАНИЕ!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ВОПРОСЫ?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91880" y="4077072"/>
            <a:ext cx="1981200" cy="0"/>
          </a:xfrm>
          <a:prstGeom prst="line">
            <a:avLst/>
          </a:prstGeom>
          <a:ln w="12700">
            <a:solidFill>
              <a:srgbClr val="FFA1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" y="980728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ПОЛУЧИТЬ ПОДРОБНУЮ КОНСУЛЬТАЦИЮ</a:t>
            </a:r>
          </a:p>
          <a:p>
            <a:pPr algn="ctr"/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Тел.: 8 (3952) 60-77-28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+mn-lt"/>
              </a:rPr>
              <a:t>E-mail: expert@mmit.ru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Офис: ул. Терешковой, 15Б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12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Немного о терминологии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13604" y="1188903"/>
            <a:ext cx="51328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Ответить на звонок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Принять заказ клиента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Подготовить смету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Отправить клиенту смету на согласование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Подготовить договор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Подписать договор у директора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Отправить клиенту договор на подпись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Забрать у клиента подписанные документы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Выставить клиенту счёт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Проконтролировать оплату счёта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Взять с клиента вводные данные по продукции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Связаться с поставщиками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9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Немного о терминологии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13604" y="1188903"/>
            <a:ext cx="51328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Ответить на звонок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Принять заказ клиента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Подготовить смету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Отправить клиенту смету на согласование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Подготовить договор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Подписать договор у директора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Отправить клиенту договор на подпись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Забрать у клиента подписанные документы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Выставить клиенту счёт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Проконтролировать оплату счёта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Взять с клиента вводные данные по продукции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Связаться с поставщиками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979712" y="1268760"/>
            <a:ext cx="6480720" cy="50405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52182" y="1279793"/>
            <a:ext cx="1699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Оператор </a:t>
            </a:r>
            <a:r>
              <a:rPr lang="en-US" sz="1200" dirty="0" smtClean="0">
                <a:solidFill>
                  <a:srgbClr val="FF0000"/>
                </a:solidFill>
              </a:rPr>
              <a:t>call</a:t>
            </a:r>
            <a:r>
              <a:rPr lang="ru-RU" sz="1200" dirty="0" smtClean="0">
                <a:solidFill>
                  <a:srgbClr val="FF0000"/>
                </a:solidFill>
              </a:rPr>
              <a:t>-центра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95536" y="1818564"/>
            <a:ext cx="6850882" cy="1879378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549" y="1815207"/>
            <a:ext cx="1139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Менеджер по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продажам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979712" y="3743691"/>
            <a:ext cx="6480720" cy="25202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8939" y="3718720"/>
            <a:ext cx="902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Бухгалтер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395535" y="4041468"/>
            <a:ext cx="6850883" cy="1415693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075" y="4059248"/>
            <a:ext cx="1578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Сотрудник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Производственного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отдела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4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Немного о терминологии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64" y="1924742"/>
            <a:ext cx="8229291" cy="2359063"/>
          </a:xfrm>
          <a:prstGeom prst="rect">
            <a:avLst/>
          </a:prstGeom>
        </p:spPr>
      </p:pic>
      <p:sp>
        <p:nvSpPr>
          <p:cNvPr id="5" name="Правая фигурная скобка 4"/>
          <p:cNvSpPr/>
          <p:nvPr/>
        </p:nvSpPr>
        <p:spPr bwMode="auto">
          <a:xfrm rot="5400000">
            <a:off x="4463987" y="548680"/>
            <a:ext cx="432048" cy="7776864"/>
          </a:xfrm>
          <a:prstGeom prst="righ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2104" y="4634953"/>
            <a:ext cx="109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35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Немного о терминологии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32102" y="4650560"/>
            <a:ext cx="109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87" y="1304992"/>
            <a:ext cx="8205445" cy="2947122"/>
          </a:xfrm>
          <a:prstGeom prst="rect">
            <a:avLst/>
          </a:prstGeom>
        </p:spPr>
      </p:pic>
      <p:sp>
        <p:nvSpPr>
          <p:cNvPr id="5" name="Правая фигурная скобка 4"/>
          <p:cNvSpPr/>
          <p:nvPr/>
        </p:nvSpPr>
        <p:spPr bwMode="auto">
          <a:xfrm rot="5400000">
            <a:off x="4463987" y="548680"/>
            <a:ext cx="432048" cy="7776864"/>
          </a:xfrm>
          <a:prstGeom prst="righ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140705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Блок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579804"/>
            <a:ext cx="143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Инструкции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48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Немного о терминологии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5359" y="4653137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Бизнес-процесс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87" y="1304992"/>
            <a:ext cx="8205445" cy="2947122"/>
          </a:xfrm>
          <a:prstGeom prst="rect">
            <a:avLst/>
          </a:prstGeom>
        </p:spPr>
      </p:pic>
      <p:sp>
        <p:nvSpPr>
          <p:cNvPr id="5" name="Правая фигурная скобка 4"/>
          <p:cNvSpPr/>
          <p:nvPr/>
        </p:nvSpPr>
        <p:spPr bwMode="auto">
          <a:xfrm rot="5400000">
            <a:off x="4463987" y="548680"/>
            <a:ext cx="432048" cy="7776864"/>
          </a:xfrm>
          <a:prstGeom prst="righ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140705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Блок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579804"/>
            <a:ext cx="143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Инструкции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 descr="http://biz-market.ru/s_images/150183747937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27" y="2564905"/>
            <a:ext cx="13971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70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Подходы к автоматизации процессов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8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Подходы к автоматизации процессов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6434" y="1188903"/>
            <a:ext cx="66099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</a:rPr>
              <a:t>1. </a:t>
            </a:r>
            <a:r>
              <a:rPr lang="ru-RU" b="1" dirty="0">
                <a:latin typeface="Calibri" panose="020F0502020204030204" pitchFamily="34" charset="0"/>
              </a:rPr>
              <a:t>Точечный подход</a:t>
            </a:r>
          </a:p>
          <a:p>
            <a:r>
              <a:rPr lang="ru-RU" i="1" dirty="0" smtClean="0">
                <a:latin typeface="Calibri" panose="020F0502020204030204" pitchFamily="34" charset="0"/>
              </a:rPr>
              <a:t>1.1</a:t>
            </a:r>
            <a:r>
              <a:rPr lang="ru-RU" i="1" dirty="0">
                <a:latin typeface="Calibri" panose="020F0502020204030204" pitchFamily="34" charset="0"/>
              </a:rPr>
              <a:t>. Автоматизация блока или инструкций</a:t>
            </a: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49" y="1836497"/>
            <a:ext cx="4968552" cy="101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93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21740"/>
            <a:ext cx="9001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100" dirty="0" smtClean="0">
                <a:solidFill>
                  <a:prstClr val="black"/>
                </a:solidFill>
                <a:latin typeface="Calibri"/>
              </a:rPr>
              <a:t>Подходы к автоматизации процессов</a:t>
            </a:r>
            <a:endParaRPr lang="ru-RU" sz="31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1" y="6010994"/>
            <a:ext cx="2190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6434" y="1188903"/>
            <a:ext cx="66099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</a:rPr>
              <a:t>1. </a:t>
            </a:r>
            <a:r>
              <a:rPr lang="ru-RU" b="1" dirty="0">
                <a:latin typeface="Calibri" panose="020F0502020204030204" pitchFamily="34" charset="0"/>
              </a:rPr>
              <a:t>Точечный подход</a:t>
            </a:r>
          </a:p>
          <a:p>
            <a:r>
              <a:rPr lang="ru-RU" i="1" dirty="0" smtClean="0">
                <a:latin typeface="Calibri" panose="020F0502020204030204" pitchFamily="34" charset="0"/>
              </a:rPr>
              <a:t>1.1</a:t>
            </a:r>
            <a:r>
              <a:rPr lang="ru-RU" i="1" dirty="0">
                <a:latin typeface="Calibri" panose="020F0502020204030204" pitchFamily="34" charset="0"/>
              </a:rPr>
              <a:t>. Автоматизация блока или инструкций</a:t>
            </a: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r>
              <a:rPr lang="ru-RU" i="1" dirty="0" smtClean="0">
                <a:latin typeface="Calibri" panose="020F0502020204030204" pitchFamily="34" charset="0"/>
              </a:rPr>
              <a:t>1.2</a:t>
            </a:r>
            <a:r>
              <a:rPr lang="ru-RU" i="1" dirty="0">
                <a:latin typeface="Calibri" panose="020F0502020204030204" pitchFamily="34" charset="0"/>
              </a:rPr>
              <a:t>. Автоматизация коммуникации</a:t>
            </a: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endParaRPr lang="ru-RU" b="1" dirty="0">
              <a:latin typeface="Calibri" panose="020F0502020204030204" pitchFamily="34" charset="0"/>
            </a:endParaRP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endParaRPr lang="ru-RU" b="1" dirty="0" smtClean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1864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49" y="1836497"/>
            <a:ext cx="4968552" cy="10134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049" y="3193727"/>
            <a:ext cx="5064127" cy="103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3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10686</TotalTime>
  <Words>438</Words>
  <Application>Microsoft Office PowerPoint</Application>
  <PresentationFormat>Экран (4:3)</PresentationFormat>
  <Paragraphs>187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Тема Office</vt:lpstr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Воловенко</dc:creator>
  <cp:lastModifiedBy>Дмитрий</cp:lastModifiedBy>
  <cp:revision>459</cp:revision>
  <dcterms:created xsi:type="dcterms:W3CDTF">2012-04-16T14:45:46Z</dcterms:created>
  <dcterms:modified xsi:type="dcterms:W3CDTF">2018-03-23T02:53:52Z</dcterms:modified>
</cp:coreProperties>
</file>