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740" r:id="rId4"/>
    <p:sldId id="703" r:id="rId5"/>
    <p:sldId id="704" r:id="rId6"/>
    <p:sldId id="705" r:id="rId7"/>
    <p:sldId id="706" r:id="rId8"/>
    <p:sldId id="707" r:id="rId9"/>
    <p:sldId id="710" r:id="rId10"/>
    <p:sldId id="713" r:id="rId11"/>
    <p:sldId id="726" r:id="rId12"/>
    <p:sldId id="714" r:id="rId13"/>
    <p:sldId id="715" r:id="rId14"/>
    <p:sldId id="717" r:id="rId15"/>
    <p:sldId id="724" r:id="rId16"/>
    <p:sldId id="716" r:id="rId17"/>
    <p:sldId id="718" r:id="rId18"/>
    <p:sldId id="719" r:id="rId19"/>
    <p:sldId id="743" r:id="rId20"/>
    <p:sldId id="730" r:id="rId21"/>
    <p:sldId id="731" r:id="rId22"/>
    <p:sldId id="732" r:id="rId23"/>
    <p:sldId id="733" r:id="rId24"/>
    <p:sldId id="734" r:id="rId25"/>
    <p:sldId id="735" r:id="rId26"/>
    <p:sldId id="736" r:id="rId27"/>
    <p:sldId id="737" r:id="rId28"/>
    <p:sldId id="738" r:id="rId29"/>
    <p:sldId id="742" r:id="rId30"/>
    <p:sldId id="739" r:id="rId31"/>
    <p:sldId id="74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нна Одрага" initials="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88" autoAdjust="0"/>
    <p:restoredTop sz="50000" autoAdjust="0"/>
  </p:normalViewPr>
  <p:slideViewPr>
    <p:cSldViewPr>
      <p:cViewPr>
        <p:scale>
          <a:sx n="100" d="100"/>
          <a:sy n="100" d="100"/>
        </p:scale>
        <p:origin x="-54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rebuchet MS Обычный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rebuchet MS Обычный" charset="0"/>
              </a:defRPr>
            </a:lvl1pPr>
          </a:lstStyle>
          <a:p>
            <a:fld id="{93F311FF-F303-4054-8E0C-11BF4AC5785F}" type="datetimeFigureOut">
              <a:rPr lang="ru-RU" smtClean="0"/>
              <a:pPr/>
              <a:t>28.03.2018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rebuchet MS Обычный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rebuchet MS Обычный" charset="0"/>
              </a:defRPr>
            </a:lvl1pPr>
          </a:lstStyle>
          <a:p>
            <a:fld id="{BD3952DD-4F77-4CE8-8712-574F682FD3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23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rebuchet MS Обычный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A6233-042A-F64C-A047-D095DEE423E0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316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BB85-D259-6449-B35D-4CBC050EE84B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775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BB85-D259-6449-B35D-4CBC050EE84B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053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BB85-D259-6449-B35D-4CBC050EE84B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3006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BB85-D259-6449-B35D-4CBC050EE84B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45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BB85-D259-6449-B35D-4CBC050EE84B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5441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BB85-D259-6449-B35D-4CBC050EE84B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8732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FBB85-D259-6449-B35D-4CBC050EE84B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750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70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85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67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205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938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7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27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833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09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02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23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rebuchet MS Обычный" charset="0"/>
              </a:defRPr>
            </a:lvl1pPr>
          </a:lstStyle>
          <a:p>
            <a:fld id="{3F6B9965-0652-4E0C-AD27-5DBA3E768E64}" type="datetimeFigureOut">
              <a:rPr lang="ru-RU" smtClean="0"/>
              <a:pPr/>
              <a:t>28.03.2018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rebuchet MS Обычный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rebuchet MS Обычный" charset="0"/>
              </a:defRPr>
            </a:lvl1pPr>
          </a:lstStyle>
          <a:p>
            <a:fld id="{800BA718-9D03-4A99-B508-0897464B461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11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Trebuchet MS Обычный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Trebuchet MS Обычный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4EDA3-017E-6449-AD8D-715D724FA5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F2A18-01D3-DB4D-AB1C-C06D6E609E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Exo 2 Léger" charset="0"/>
              </a:defRPr>
            </a:lvl1pPr>
          </a:lstStyle>
          <a:p>
            <a:fld id="{947FFE7B-B22D-2E47-AC61-D75430C27FF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Exo 2 Léger" charset="0"/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Exo 2 Léger" charset="0"/>
              </a:defRPr>
            </a:lvl1pPr>
          </a:lstStyle>
          <a:p>
            <a:fld id="{65527C03-919D-C548-BE51-0BE7A58615D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4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Exo 2 Léger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Exo 2 Léger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Exo 2 Léger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Exo 2 Léger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Exo 2 Léger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tiff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pn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33.png"/><Relationship Id="rId7" Type="http://schemas.openxmlformats.org/officeDocument/2006/relationships/image" Target="../media/image4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13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33.png"/><Relationship Id="rId7" Type="http://schemas.openxmlformats.org/officeDocument/2006/relationships/image" Target="../media/image4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11" Type="http://schemas.openxmlformats.org/officeDocument/2006/relationships/image" Target="../media/image51.png"/><Relationship Id="rId5" Type="http://schemas.openxmlformats.org/officeDocument/2006/relationships/image" Target="../media/image46.tiff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C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filippov\Desktop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2725" y="805592"/>
            <a:ext cx="1198922" cy="72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0656" y="1964694"/>
            <a:ext cx="391526" cy="39152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207" y="5007546"/>
            <a:ext cx="756423" cy="68896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311" y="1800090"/>
            <a:ext cx="589097" cy="58909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136" y="4900490"/>
            <a:ext cx="432467" cy="43246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886" y="4850288"/>
            <a:ext cx="386554" cy="3865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4057" y="1386507"/>
            <a:ext cx="666102" cy="666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2151" y="1587914"/>
            <a:ext cx="464695" cy="4646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7746" y="2765855"/>
            <a:ext cx="802972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20"/>
              </a:lnSpc>
            </a:pPr>
            <a:r>
              <a:rPr lang="ru-RU" sz="4800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Бизнес-</a:t>
            </a:r>
            <a:r>
              <a:rPr lang="ru-RU" sz="4800" dirty="0" err="1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пр</a:t>
            </a:r>
            <a:r>
              <a:rPr lang="en-US" sz="4800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   </a:t>
            </a:r>
            <a:r>
              <a:rPr lang="ru-RU" sz="4800" dirty="0" smtClean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цессы больше не будут таким занудством</a:t>
            </a:r>
            <a:endParaRPr lang="ru-RU" sz="4800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4955" y="5116723"/>
            <a:ext cx="709698" cy="7096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9257" y="2857440"/>
            <a:ext cx="580704" cy="5807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1686" y="5236842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Trebuchet MS Обычный" charset="0"/>
              </a:rPr>
              <a:t>Дмитрий </a:t>
            </a:r>
            <a:r>
              <a:rPr lang="ru-RU" sz="1800" dirty="0" err="1" smtClean="0">
                <a:solidFill>
                  <a:schemeClr val="bg1"/>
                </a:solidFill>
                <a:latin typeface="Trebuchet MS Обычный" charset="0"/>
              </a:rPr>
              <a:t>Скуматов</a:t>
            </a:r>
            <a:endParaRPr lang="ru-RU" sz="1800" dirty="0" smtClean="0">
              <a:solidFill>
                <a:schemeClr val="bg1"/>
              </a:solidFill>
              <a:latin typeface="Trebuchet MS Обычный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rebuchet MS Обычный" charset="0"/>
              </a:rPr>
              <a:t>CRM</a:t>
            </a:r>
            <a:r>
              <a:rPr lang="ru-RU" dirty="0" smtClean="0">
                <a:solidFill>
                  <a:schemeClr val="bg1"/>
                </a:solidFill>
                <a:latin typeface="Trebuchet MS Обычный" charset="0"/>
              </a:rPr>
              <a:t>-специалист, Мега Мир </a:t>
            </a:r>
            <a:r>
              <a:rPr lang="en-US" dirty="0" smtClean="0">
                <a:solidFill>
                  <a:schemeClr val="bg1"/>
                </a:solidFill>
                <a:latin typeface="Trebuchet MS Обычный" charset="0"/>
              </a:rPr>
              <a:t>IT</a:t>
            </a:r>
            <a:endParaRPr lang="ru-RU" dirty="0">
              <a:solidFill>
                <a:schemeClr val="bg1"/>
              </a:solidFill>
              <a:latin typeface="Trebuchet MS Обычный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650695" y="4822856"/>
            <a:ext cx="1981200" cy="0"/>
          </a:xfrm>
          <a:prstGeom prst="line">
            <a:avLst/>
          </a:prstGeom>
          <a:ln w="12700">
            <a:solidFill>
              <a:srgbClr val="FFA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07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23528" y="-31739"/>
            <a:ext cx="6532990" cy="1959903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/>
              <a:t>Отправьте заявку на отпуск </a:t>
            </a:r>
            <a:br>
              <a:rPr lang="ru-RU" sz="3200" b="1" dirty="0" smtClean="0"/>
            </a:br>
            <a:r>
              <a:rPr lang="ru-RU" sz="3200" b="1" dirty="0" smtClean="0"/>
              <a:t>— </a:t>
            </a:r>
            <a:r>
              <a:rPr lang="ru-RU" sz="3200" b="1" dirty="0"/>
              <a:t>и займитесь своими </a:t>
            </a:r>
            <a:r>
              <a:rPr lang="ru-RU" sz="3200" b="1" dirty="0" smtClean="0"/>
              <a:t>делами</a:t>
            </a:r>
            <a:endParaRPr lang="ru-RU" sz="320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316511" y="3480258"/>
            <a:ext cx="4955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"/>
          <a:stretch/>
        </p:blipFill>
        <p:spPr>
          <a:xfrm>
            <a:off x="225359" y="2414913"/>
            <a:ext cx="3984573" cy="225552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14913"/>
            <a:ext cx="3736848" cy="2255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0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04801" y="114639"/>
            <a:ext cx="7344482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/>
              <a:t>Бизнес-процесс сам «пройдет» по заданной цепочке согласования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359670"/>
            <a:ext cx="3977042" cy="208672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Trebuchet MS Обычный" charset="0"/>
              </a:rPr>
              <a:t>Руководитель видит в Живой Ленте все задания, которые ему необходимо выполнить</a:t>
            </a: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dirty="0" smtClean="0">
              <a:latin typeface="Trebuchet MS Обычный" charset="0"/>
            </a:endParaRP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Trebuchet MS Обычный" charset="0"/>
              </a:rPr>
              <a:t>Руководитель </a:t>
            </a:r>
            <a:r>
              <a:rPr lang="ru-RU" dirty="0" smtClean="0">
                <a:latin typeface="Trebuchet MS Обычный" charset="0"/>
              </a:rPr>
              <a:t>утвердить </a:t>
            </a:r>
            <a:r>
              <a:rPr lang="ru-RU" dirty="0">
                <a:latin typeface="Trebuchet MS Обычный" charset="0"/>
              </a:rPr>
              <a:t>или отклонить бизнес-процесс, задать уточняющий вопрос в комментарии. </a:t>
            </a:r>
          </a:p>
        </p:txBody>
      </p: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42" y="1880073"/>
            <a:ext cx="5090857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4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азвание 1"/>
          <p:cNvSpPr txBox="1">
            <a:spLocks/>
          </p:cNvSpPr>
          <p:nvPr/>
        </p:nvSpPr>
        <p:spPr>
          <a:xfrm>
            <a:off x="569949" y="-94073"/>
            <a:ext cx="7170403" cy="1853255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Trebuchet MS Обычный" charset="0"/>
              </a:rPr>
              <a:t>Утвердить все бизнес-процессы в один клик!</a:t>
            </a:r>
            <a:endParaRPr lang="ru-RU" sz="3200" b="1" dirty="0">
              <a:latin typeface="Trebuchet MS Обычный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0586" y="1699773"/>
            <a:ext cx="3814940" cy="258532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0000"/>
              </a:lnSpc>
            </a:pPr>
            <a:endParaRPr lang="ru-RU" dirty="0">
              <a:latin typeface="Trebuchet MS Обычный" charset="0"/>
            </a:endParaRPr>
          </a:p>
          <a:p>
            <a:pPr marL="285750" indent="-285750">
              <a:lnSpc>
                <a:spcPct val="90000"/>
              </a:lnSpc>
              <a:buClr>
                <a:srgbClr val="00B0F0"/>
              </a:buClr>
              <a:buFont typeface="Arial"/>
              <a:buChar char="•"/>
            </a:pPr>
            <a:r>
              <a:rPr lang="ru-RU" dirty="0" smtClean="0">
                <a:latin typeface="Trebuchet MS Обычный" charset="0"/>
              </a:rPr>
              <a:t>Ответственный может отметить сразу несколько </a:t>
            </a:r>
            <a:r>
              <a:rPr lang="ru-RU" dirty="0">
                <a:latin typeface="Trebuchet MS Обычный" charset="0"/>
              </a:rPr>
              <a:t>бизнес-процессов и </a:t>
            </a:r>
            <a:r>
              <a:rPr lang="ru-RU" dirty="0" smtClean="0">
                <a:latin typeface="Trebuchet MS Обычный" charset="0"/>
              </a:rPr>
              <a:t>все утвердить (либо отклонить).</a:t>
            </a:r>
          </a:p>
          <a:p>
            <a:pPr marL="285750" indent="-285750">
              <a:lnSpc>
                <a:spcPct val="90000"/>
              </a:lnSpc>
              <a:buClr>
                <a:srgbClr val="00B0F0"/>
              </a:buClr>
              <a:buFont typeface="Arial"/>
              <a:buChar char="•"/>
            </a:pPr>
            <a:endParaRPr lang="ru-RU" dirty="0">
              <a:latin typeface="Trebuchet MS Обычный" charset="0"/>
            </a:endParaRPr>
          </a:p>
          <a:p>
            <a:pPr marL="285750" indent="-285750">
              <a:lnSpc>
                <a:spcPct val="90000"/>
              </a:lnSpc>
              <a:buClr>
                <a:srgbClr val="00B0F0"/>
              </a:buClr>
              <a:buFont typeface="Arial"/>
              <a:buChar char="•"/>
            </a:pPr>
            <a:r>
              <a:rPr lang="ru-RU" dirty="0" smtClean="0">
                <a:latin typeface="Trebuchet MS Обычный" charset="0"/>
              </a:rPr>
              <a:t>Ответственный может делегировать </a:t>
            </a:r>
            <a:r>
              <a:rPr lang="ru-RU" dirty="0">
                <a:latin typeface="Trebuchet MS Обычный" charset="0"/>
              </a:rPr>
              <a:t>свои задания коллегам, отправляясь в отпуск</a:t>
            </a:r>
            <a:r>
              <a:rPr lang="ru-RU" dirty="0" smtClean="0">
                <a:latin typeface="Trebuchet MS Обычный" charset="0"/>
              </a:rPr>
              <a:t>.</a:t>
            </a:r>
            <a:endParaRPr lang="ru-RU" dirty="0">
              <a:latin typeface="Trebuchet MS Обычный" charset="0"/>
            </a:endParaRPr>
          </a:p>
        </p:txBody>
      </p: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"/>
          <a:stretch/>
        </p:blipFill>
        <p:spPr>
          <a:xfrm>
            <a:off x="4450666" y="1416618"/>
            <a:ext cx="4274234" cy="31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 r="39235" b="5363"/>
          <a:stretch/>
        </p:blipFill>
        <p:spPr>
          <a:xfrm>
            <a:off x="1" y="1"/>
            <a:ext cx="914399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  <a:latin typeface="Trebuchet MS Обычный" charset="0"/>
            </a:endParaRPr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1061863" y="2751154"/>
            <a:ext cx="7020273" cy="1355691"/>
          </a:xfrm>
        </p:spPr>
        <p:txBody>
          <a:bodyPr>
            <a:noAutofit/>
          </a:bodyPr>
          <a:lstStyle/>
          <a:p>
            <a:pPr marL="0" indent="0"/>
            <a:r>
              <a:rPr lang="ru-RU" sz="3200" dirty="0">
                <a:solidFill>
                  <a:schemeClr val="bg1"/>
                </a:solidFill>
              </a:rPr>
              <a:t>Человеческий фактор не повлияет на важные процессы в вашей компании</a:t>
            </a:r>
            <a:r>
              <a:rPr lang="en-US" sz="3200" dirty="0" smtClean="0">
                <a:solidFill>
                  <a:schemeClr val="bg1"/>
                </a:solidFill>
              </a:rPr>
              <a:t>!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1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81851" y="259676"/>
            <a:ext cx="7445057" cy="1143000"/>
          </a:xfrm>
        </p:spPr>
        <p:txBody>
          <a:bodyPr>
            <a:noAutofit/>
          </a:bodyPr>
          <a:lstStyle/>
          <a:p>
            <a:pPr algn="l"/>
            <a:r>
              <a:rPr lang="ru-RU" sz="2600" b="1" dirty="0"/>
              <a:t>Сотрудник не забудет ни про одну заявку</a:t>
            </a:r>
            <a:r>
              <a:rPr lang="ru-RU" sz="2600" b="1"/>
              <a:t>, </a:t>
            </a:r>
            <a:r>
              <a:rPr lang="ru-RU" sz="2600" b="1" smtClean="0"/>
              <a:t>с </a:t>
            </a:r>
            <a:r>
              <a:rPr lang="ru-RU" sz="2600" b="1" dirty="0"/>
              <a:t>Битрикс24 все всегда идет по плану!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81661" y="4749849"/>
            <a:ext cx="76782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rebuchet MS Обычный" charset="0"/>
              </a:rPr>
              <a:t>Информативный </a:t>
            </a:r>
            <a:r>
              <a:rPr lang="ru-RU" sz="2200" dirty="0" err="1" smtClean="0">
                <a:latin typeface="Trebuchet MS Обычный" charset="0"/>
              </a:rPr>
              <a:t>виджет</a:t>
            </a:r>
            <a:r>
              <a:rPr lang="ru-RU" sz="2200" dirty="0" smtClean="0">
                <a:latin typeface="Trebuchet MS Обычный" charset="0"/>
              </a:rPr>
              <a:t> в Живой Ленте</a:t>
            </a:r>
            <a:r>
              <a:rPr lang="ru-RU" sz="2200" dirty="0">
                <a:latin typeface="Trebuchet MS Обычный" charset="0"/>
              </a:rPr>
              <a:t> </a:t>
            </a:r>
            <a:r>
              <a:rPr lang="ru-RU" sz="2200" dirty="0" smtClean="0">
                <a:latin typeface="Trebuchet MS Обычный" charset="0"/>
              </a:rPr>
              <a:t>показывает ответственному количество </a:t>
            </a:r>
            <a:r>
              <a:rPr lang="ru-RU" sz="2200" dirty="0">
                <a:latin typeface="Trebuchet MS Обычный" charset="0"/>
              </a:rPr>
              <a:t>собственных </a:t>
            </a:r>
            <a:r>
              <a:rPr lang="ru-RU" sz="2200" dirty="0" smtClean="0">
                <a:latin typeface="Trebuchet MS Обычный" charset="0"/>
              </a:rPr>
              <a:t>заявок, а также число </a:t>
            </a:r>
            <a:r>
              <a:rPr lang="ru-RU" sz="2200" dirty="0">
                <a:latin typeface="Trebuchet MS Обычный" charset="0"/>
              </a:rPr>
              <a:t>бизнес-процессов, ожидающих его </a:t>
            </a:r>
            <a:r>
              <a:rPr lang="ru-RU" sz="2200" dirty="0" smtClean="0">
                <a:latin typeface="Trebuchet MS Обычный" charset="0"/>
              </a:rPr>
              <a:t>реакции</a:t>
            </a:r>
            <a:endParaRPr lang="ru-RU" sz="2200" dirty="0">
              <a:latin typeface="Trebuchet MS Обычный" charset="0"/>
            </a:endParaRPr>
          </a:p>
        </p:txBody>
      </p:sp>
      <p:pic>
        <p:nvPicPr>
          <p:cNvPr id="10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633870"/>
            <a:ext cx="5562102" cy="2903796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5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15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2" r="24167" b="1252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  <a:latin typeface="Trebuchet MS Обычный" charset="0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61862" y="2751154"/>
            <a:ext cx="7020273" cy="1355691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Простое создание и гибкая настройка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бизнес-процессов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4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70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2" y="99019"/>
            <a:ext cx="6636838" cy="8382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Trebuchet MS Обычный" charset="0"/>
                <a:cs typeface="Trebuchet MS Обычный" charset="0"/>
              </a:rPr>
              <a:t>Гибкая настройка процессов</a:t>
            </a:r>
            <a:endParaRPr lang="en-US" sz="3200" dirty="0">
              <a:latin typeface="Trebuchet MS Обычный" charset="0"/>
              <a:cs typeface="Trebuchet MS Обычный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012" y="1154149"/>
            <a:ext cx="4052035" cy="31393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Trebuchet MS Обычный" charset="0"/>
              </a:rPr>
              <a:t>неограниченное количество </a:t>
            </a:r>
            <a:r>
              <a:rPr lang="ru-RU" sz="2000" dirty="0" smtClean="0">
                <a:latin typeface="Trebuchet MS Обычный" charset="0"/>
              </a:rPr>
              <a:t>участников процесса</a:t>
            </a: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sz="2000" dirty="0" smtClean="0">
              <a:latin typeface="Trebuchet MS Обычный" charset="0"/>
            </a:endParaRP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rebuchet MS Обычный" charset="0"/>
              </a:rPr>
              <a:t>последовательность согласований</a:t>
            </a: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sz="2000" dirty="0">
              <a:latin typeface="Trebuchet MS Обычный" charset="0"/>
            </a:endParaRPr>
          </a:p>
          <a:p>
            <a:pPr marL="342900" indent="-342900">
              <a:lnSpc>
                <a:spcPct val="9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rebuchet MS Обычный" charset="0"/>
              </a:rPr>
              <a:t>возможность </a:t>
            </a:r>
            <a:r>
              <a:rPr lang="ru-RU" sz="2000" dirty="0">
                <a:latin typeface="Trebuchet MS Обычный" charset="0"/>
              </a:rPr>
              <a:t>задать необходимые условия для запуска </a:t>
            </a:r>
            <a:r>
              <a:rPr lang="ru-RU" sz="2000" dirty="0" smtClean="0">
                <a:latin typeface="Trebuchet MS Обычный" charset="0"/>
              </a:rPr>
              <a:t>согласования,  </a:t>
            </a:r>
            <a:r>
              <a:rPr lang="ru-RU" sz="2000" dirty="0">
                <a:latin typeface="Trebuchet MS Обычный" charset="0"/>
              </a:rPr>
              <a:t>обязательные поля или </a:t>
            </a:r>
            <a:r>
              <a:rPr lang="ru-RU" sz="2000" dirty="0" smtClean="0">
                <a:latin typeface="Trebuchet MS Обычный" charset="0"/>
              </a:rPr>
              <a:t>документы</a:t>
            </a:r>
            <a:endParaRPr lang="ru-RU" sz="2000" dirty="0">
              <a:latin typeface="Trebuchet MS Обычный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3520" y="4689728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rebuchet MS Обычный" charset="0"/>
              </a:rPr>
              <a:t>Технология </a:t>
            </a:r>
            <a:r>
              <a:rPr lang="ru-RU" sz="2000" dirty="0" err="1">
                <a:latin typeface="Trebuchet MS Обычный" charset="0"/>
              </a:rPr>
              <a:t>drag&amp;drop</a:t>
            </a:r>
            <a:r>
              <a:rPr lang="ru-RU" sz="2000" dirty="0">
                <a:latin typeface="Trebuchet MS Обычный" charset="0"/>
              </a:rPr>
              <a:t> </a:t>
            </a:r>
            <a:r>
              <a:rPr lang="ru-RU" sz="2000" dirty="0" smtClean="0">
                <a:latin typeface="Trebuchet MS Обычный" charset="0"/>
              </a:rPr>
              <a:t>позволяет </a:t>
            </a:r>
            <a:r>
              <a:rPr lang="ru-RU" sz="2000" dirty="0">
                <a:latin typeface="Trebuchet MS Обычный" charset="0"/>
              </a:rPr>
              <a:t>описать процесс, выбрать ответственных за прохождение нужных этапов и запустить в работу. </a:t>
            </a:r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70601"/>
            <a:ext cx="4517136" cy="328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CA7F26B6-2CCB-8B43-9BDE-65F6C47148D0}"/>
              </a:ext>
            </a:extLst>
          </p:cNvPr>
          <p:cNvSpPr txBox="1"/>
          <p:nvPr/>
        </p:nvSpPr>
        <p:spPr>
          <a:xfrm>
            <a:off x="4127865" y="499319"/>
            <a:ext cx="5124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Trebuchet MS" charset="0"/>
                <a:ea typeface="Trebuchet MS" charset="0"/>
                <a:cs typeface="Trebuchet MS" charset="0"/>
              </a:rPr>
              <a:t>Бизнес-процессы</a:t>
            </a:r>
            <a:endParaRPr lang="fr-FR" sz="4400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3DBB30BD-43F6-6446-BEDE-2A19260846D1}"/>
              </a:ext>
            </a:extLst>
          </p:cNvPr>
          <p:cNvSpPr txBox="1"/>
          <p:nvPr/>
        </p:nvSpPr>
        <p:spPr>
          <a:xfrm>
            <a:off x="179512" y="1412776"/>
            <a:ext cx="404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Реализовано </a:t>
            </a:r>
            <a:r>
              <a:rPr lang="en-US" dirty="0">
                <a:solidFill>
                  <a:srgbClr val="1EBCF4"/>
                </a:solidFill>
              </a:rPr>
              <a:t>3</a:t>
            </a:r>
            <a:r>
              <a:rPr lang="ru-RU" dirty="0">
                <a:solidFill>
                  <a:srgbClr val="1EBCF4"/>
                </a:solidFill>
              </a:rPr>
              <a:t>0+</a:t>
            </a:r>
            <a:r>
              <a:rPr lang="en-US" dirty="0">
                <a:solidFill>
                  <a:srgbClr val="1EBCF4"/>
                </a:solidFill>
              </a:rPr>
              <a:t> </a:t>
            </a:r>
            <a:r>
              <a:rPr lang="ru-RU" dirty="0">
                <a:solidFill>
                  <a:srgbClr val="1EBCF4"/>
                </a:solidFill>
              </a:rPr>
              <a:t>пожеланий </a:t>
            </a:r>
            <a:r>
              <a:rPr lang="ru-RU" dirty="0"/>
              <a:t>клиентов: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F067589-7AE3-6341-99DF-A389D6DCF6BA}"/>
              </a:ext>
            </a:extLst>
          </p:cNvPr>
          <p:cNvSpPr/>
          <p:nvPr/>
        </p:nvSpPr>
        <p:spPr>
          <a:xfrm>
            <a:off x="179512" y="1872401"/>
            <a:ext cx="3096344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100" dirty="0">
                <a:latin typeface="Trebuchet MS" panose="020B0703020202090204" pitchFamily="34" charset="0"/>
              </a:rPr>
              <a:t>Поддержка в новых карточках </a:t>
            </a:r>
            <a:r>
              <a:rPr lang="fr-FR" sz="1100" dirty="0">
                <a:latin typeface="Trebuchet MS" panose="020B0703020202090204" pitchFamily="34" charset="0"/>
              </a:rPr>
              <a:t>CRM (</a:t>
            </a:r>
            <a:r>
              <a:rPr lang="ru-RU" sz="1100" dirty="0">
                <a:latin typeface="Trebuchet MS" panose="020B0703020202090204" pitchFamily="34" charset="0"/>
              </a:rPr>
              <a:t>кнопка запуска, новые списки, слайдер лога, отображение в </a:t>
            </a:r>
            <a:r>
              <a:rPr lang="ru-RU" sz="1100" dirty="0" err="1">
                <a:latin typeface="Trebuchet MS" panose="020B0703020202090204" pitchFamily="34" charset="0"/>
              </a:rPr>
              <a:t>таймлайне</a:t>
            </a:r>
            <a:r>
              <a:rPr lang="ru-RU" sz="1100" dirty="0">
                <a:latin typeface="Trebuchet MS" panose="020B070302020209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ru-RU" sz="1100" dirty="0" smtClean="0">
                <a:latin typeface="Trebuchet MS" panose="020B0703020202090204" pitchFamily="34" charset="0"/>
              </a:rPr>
              <a:t>Триггеры </a:t>
            </a:r>
            <a:r>
              <a:rPr lang="ru-RU" sz="1100" dirty="0">
                <a:latin typeface="Trebuchet MS" panose="020B0703020202090204" pitchFamily="34" charset="0"/>
              </a:rPr>
              <a:t>автоматизации в Приложениях24</a:t>
            </a:r>
          </a:p>
          <a:p>
            <a:pPr>
              <a:spcBef>
                <a:spcPts val="600"/>
              </a:spcBef>
            </a:pPr>
            <a:r>
              <a:rPr lang="ru-RU" sz="1100" dirty="0" err="1">
                <a:latin typeface="Trebuchet MS" panose="020B0703020202090204" pitchFamily="34" charset="0"/>
              </a:rPr>
              <a:t>Виджет</a:t>
            </a:r>
            <a:r>
              <a:rPr lang="ru-RU" sz="1100" dirty="0">
                <a:latin typeface="Trebuchet MS" panose="020B0703020202090204" pitchFamily="34" charset="0"/>
              </a:rPr>
              <a:t> "План продаж" для Старт </a:t>
            </a:r>
            <a:r>
              <a:rPr lang="fr-FR" sz="1100" dirty="0">
                <a:latin typeface="Trebuchet MS" panose="020B0703020202090204" pitchFamily="34" charset="0"/>
              </a:rPr>
              <a:t>CRM</a:t>
            </a:r>
            <a:endParaRPr lang="ru-RU" sz="1100" dirty="0">
              <a:latin typeface="Trebuchet MS" panose="020B070302020209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100" dirty="0" smtClean="0">
                <a:latin typeface="Trebuchet MS" panose="020B0703020202090204" pitchFamily="34" charset="0"/>
              </a:rPr>
              <a:t>Новые </a:t>
            </a:r>
            <a:r>
              <a:rPr lang="ru-RU" sz="1100" dirty="0" err="1">
                <a:latin typeface="Trebuchet MS" panose="020B0703020202090204" pitchFamily="34" charset="0"/>
              </a:rPr>
              <a:t>фукции</a:t>
            </a:r>
            <a:r>
              <a:rPr lang="ru-RU" sz="1100" dirty="0">
                <a:latin typeface="Trebuchet MS" panose="020B0703020202090204" pitchFamily="34" charset="0"/>
              </a:rPr>
              <a:t> калькулятора БП: округление дробей </a:t>
            </a:r>
            <a:r>
              <a:rPr lang="fr-FR" sz="1100" dirty="0">
                <a:latin typeface="Trebuchet MS" panose="020B0703020202090204" pitchFamily="34" charset="0"/>
              </a:rPr>
              <a:t>round, </a:t>
            </a:r>
            <a:r>
              <a:rPr lang="fr-FR" sz="1100" dirty="0" err="1">
                <a:latin typeface="Trebuchet MS" panose="020B0703020202090204" pitchFamily="34" charset="0"/>
              </a:rPr>
              <a:t>ceil</a:t>
            </a:r>
            <a:r>
              <a:rPr lang="fr-FR" sz="1100" dirty="0">
                <a:latin typeface="Trebuchet MS" panose="020B0703020202090204" pitchFamily="34" charset="0"/>
              </a:rPr>
              <a:t>, </a:t>
            </a:r>
            <a:r>
              <a:rPr lang="fr-FR" sz="1100" dirty="0" err="1">
                <a:latin typeface="Trebuchet MS" panose="020B0703020202090204" pitchFamily="34" charset="0"/>
              </a:rPr>
              <a:t>floor</a:t>
            </a:r>
            <a:r>
              <a:rPr lang="fr-FR" sz="1100" dirty="0">
                <a:latin typeface="Trebuchet MS" panose="020B0703020202090204" pitchFamily="34" charset="0"/>
              </a:rPr>
              <a:t>, </a:t>
            </a:r>
            <a:r>
              <a:rPr lang="fr-FR" sz="1100" dirty="0" err="1">
                <a:latin typeface="Trebuchet MS" panose="020B0703020202090204" pitchFamily="34" charset="0"/>
              </a:rPr>
              <a:t>floatval</a:t>
            </a:r>
            <a:endParaRPr lang="ru-RU" sz="1100" dirty="0">
              <a:latin typeface="Trebuchet MS" panose="020B070302020209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100" dirty="0">
                <a:latin typeface="Trebuchet MS" panose="020B0703020202090204" pitchFamily="34" charset="0"/>
              </a:rPr>
              <a:t>Реализована поддержка вывода текущего значения переменной в форме задания действия "Запрос доп. информации", если не установлено значение по умолчанию</a:t>
            </a:r>
          </a:p>
          <a:p>
            <a:pPr>
              <a:spcBef>
                <a:spcPts val="600"/>
              </a:spcBef>
            </a:pPr>
            <a:r>
              <a:rPr lang="ru-RU" sz="1100" dirty="0" smtClean="0">
                <a:latin typeface="Trebuchet MS" panose="020B0703020202090204" pitchFamily="34" charset="0"/>
              </a:rPr>
              <a:t>и </a:t>
            </a:r>
            <a:r>
              <a:rPr lang="ru-RU" sz="1100" dirty="0">
                <a:latin typeface="Trebuchet MS" panose="020B0703020202090204" pitchFamily="34" charset="0"/>
              </a:rPr>
              <a:t>множество других возможностей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7623" y="512967"/>
            <a:ext cx="3660321" cy="7694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Image 5">
            <a:extLst>
              <a:ext uri="{FF2B5EF4-FFF2-40B4-BE49-F238E27FC236}">
                <a16:creationId xmlns="" xmlns:a16="http://schemas.microsoft.com/office/drawing/2014/main" id="{3D37EE05-3889-4E41-ADAD-33F7CDAD0F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39" y="618676"/>
            <a:ext cx="3481358" cy="636436"/>
          </a:xfrm>
          <a:prstGeom prst="rect">
            <a:avLst/>
          </a:prstGeom>
        </p:spPr>
      </p:pic>
      <p:grpSp>
        <p:nvGrpSpPr>
          <p:cNvPr id="14" name="Groupe 8">
            <a:extLst>
              <a:ext uri="{FF2B5EF4-FFF2-40B4-BE49-F238E27FC236}">
                <a16:creationId xmlns="" xmlns:a16="http://schemas.microsoft.com/office/drawing/2014/main" id="{E3BAAE2D-8964-784B-A52C-F6B84711B9B4}"/>
              </a:ext>
            </a:extLst>
          </p:cNvPr>
          <p:cNvGrpSpPr/>
          <p:nvPr/>
        </p:nvGrpSpPr>
        <p:grpSpPr>
          <a:xfrm>
            <a:off x="5796136" y="2546896"/>
            <a:ext cx="3114352" cy="3114352"/>
            <a:chOff x="7297674" y="2966056"/>
            <a:chExt cx="3519915" cy="3519915"/>
          </a:xfrm>
        </p:grpSpPr>
        <p:sp>
          <p:nvSpPr>
            <p:cNvPr id="15" name="Ellipse 10">
              <a:extLst>
                <a:ext uri="{FF2B5EF4-FFF2-40B4-BE49-F238E27FC236}">
                  <a16:creationId xmlns="" xmlns:a16="http://schemas.microsoft.com/office/drawing/2014/main" id="{8F65247F-61A9-094C-BAFD-3FD22550EEC9}"/>
                </a:ext>
              </a:extLst>
            </p:cNvPr>
            <p:cNvSpPr/>
            <p:nvPr/>
          </p:nvSpPr>
          <p:spPr>
            <a:xfrm>
              <a:off x="7404032" y="3072414"/>
              <a:ext cx="3307197" cy="3307197"/>
            </a:xfrm>
            <a:prstGeom prst="ellipse">
              <a:avLst/>
            </a:prstGeom>
            <a:solidFill>
              <a:srgbClr val="1EBC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9">
              <a:extLst>
                <a:ext uri="{FF2B5EF4-FFF2-40B4-BE49-F238E27FC236}">
                  <a16:creationId xmlns="" xmlns:a16="http://schemas.microsoft.com/office/drawing/2014/main" id="{657F9173-B3B0-D445-97A2-D41A8A75BB5C}"/>
                </a:ext>
              </a:extLst>
            </p:cNvPr>
            <p:cNvSpPr/>
            <p:nvPr/>
          </p:nvSpPr>
          <p:spPr>
            <a:xfrm>
              <a:off x="7297674" y="2966056"/>
              <a:ext cx="3519915" cy="3519915"/>
            </a:xfrm>
            <a:prstGeom prst="ellipse">
              <a:avLst/>
            </a:prstGeom>
            <a:ln w="25400" cap="rnd">
              <a:gradFill flip="none" rotWithShape="1">
                <a:gsLst>
                  <a:gs pos="0">
                    <a:srgbClr val="91DE6C"/>
                  </a:gs>
                  <a:gs pos="100000">
                    <a:srgbClr val="00B5F7"/>
                  </a:gs>
                </a:gsLst>
                <a:lin ang="10800000" scaled="1"/>
                <a:tileRect/>
              </a:gradFill>
              <a:prstDash val="solid"/>
              <a:round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17" name="Image 1">
            <a:extLst>
              <a:ext uri="{FF2B5EF4-FFF2-40B4-BE49-F238E27FC236}">
                <a16:creationId xmlns="" xmlns:a16="http://schemas.microsoft.com/office/drawing/2014/main" id="{5AB73B8F-68E0-6742-8499-11915FA79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160433"/>
            <a:ext cx="4979334" cy="28527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Arc 11">
            <a:extLst>
              <a:ext uri="{FF2B5EF4-FFF2-40B4-BE49-F238E27FC236}">
                <a16:creationId xmlns="" xmlns:a16="http://schemas.microsoft.com/office/drawing/2014/main" id="{35EC5C73-FDC2-F04A-937C-56F93FC71B9E}"/>
              </a:ext>
            </a:extLst>
          </p:cNvPr>
          <p:cNvSpPr/>
          <p:nvPr/>
        </p:nvSpPr>
        <p:spPr>
          <a:xfrm rot="4613946" flipH="1">
            <a:off x="3101481" y="1816911"/>
            <a:ext cx="3096346" cy="2987614"/>
          </a:xfrm>
          <a:prstGeom prst="arc">
            <a:avLst>
              <a:gd name="adj1" fmla="val 17116493"/>
              <a:gd name="adj2" fmla="val 2148425"/>
            </a:avLst>
          </a:prstGeom>
          <a:ln w="82550" cap="rnd">
            <a:gradFill>
              <a:gsLst>
                <a:gs pos="0">
                  <a:srgbClr val="91DE6C"/>
                </a:gs>
                <a:gs pos="100000">
                  <a:srgbClr val="00B5F7"/>
                </a:gs>
              </a:gsLst>
              <a:lin ang="5400000" scaled="1"/>
            </a:gradFill>
            <a:prstDash val="sysDot"/>
            <a:round/>
            <a:headEnd type="stealt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270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t="5430" r="-64" b="10300"/>
          <a:stretch/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17"/>
            <a:ext cx="9144000" cy="6857999"/>
          </a:xfrm>
          <a:prstGeom prst="rect">
            <a:avLst/>
          </a:prstGeom>
          <a:solidFill>
            <a:srgbClr val="141414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33513" y="2546730"/>
            <a:ext cx="6476999" cy="1323439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4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Роботы в </a:t>
            </a:r>
            <a:r>
              <a:rPr lang="en-US" sz="4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CRM</a:t>
            </a:r>
          </a:p>
          <a:p>
            <a:pPr algn="ctr"/>
            <a:r>
              <a:rPr lang="ru-RU" sz="32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автоматизация продаж</a:t>
            </a:r>
            <a:endParaRPr lang="ru-RU" sz="3200" b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52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6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-612576" y="1623044"/>
            <a:ext cx="6821094" cy="4445589"/>
            <a:chOff x="-584628" y="-1213250"/>
            <a:chExt cx="13884392" cy="904903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9" name="001-MacBook-Silver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11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8" y="6125764"/>
            <a:ext cx="1534122" cy="3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548" y="2616942"/>
            <a:ext cx="3815034" cy="2430217"/>
          </a:xfrm>
          <a:prstGeom prst="roundRect">
            <a:avLst>
              <a:gd name="adj" fmla="val 925"/>
            </a:avLst>
          </a:prstGeom>
        </p:spPr>
      </p:pic>
      <p:sp>
        <p:nvSpPr>
          <p:cNvPr id="25" name="TextBox 24"/>
          <p:cNvSpPr txBox="1"/>
          <p:nvPr/>
        </p:nvSpPr>
        <p:spPr>
          <a:xfrm>
            <a:off x="6022594" y="1844824"/>
            <a:ext cx="2941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РОБОТЫ </a:t>
            </a:r>
            <a:r>
              <a:rPr lang="mr-IN" sz="1600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–</a:t>
            </a:r>
            <a:r>
              <a:rPr lang="ru-RU" sz="1600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 автоматические действия </a:t>
            </a:r>
            <a:r>
              <a:rPr lang="en-US" sz="1600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CRM</a:t>
            </a:r>
            <a:r>
              <a:rPr lang="ru-RU" sz="1600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, «дожимают» </a:t>
            </a:r>
            <a:r>
              <a:rPr lang="ru-RU" sz="1600" dirty="0" err="1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лид</a:t>
            </a:r>
            <a:r>
              <a:rPr lang="ru-RU" sz="1600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 или сделку по воронке продаж.</a:t>
            </a:r>
          </a:p>
        </p:txBody>
      </p:sp>
      <p:sp>
        <p:nvSpPr>
          <p:cNvPr id="26" name="Shape 348"/>
          <p:cNvSpPr/>
          <p:nvPr/>
        </p:nvSpPr>
        <p:spPr>
          <a:xfrm rot="10800000" flipV="1">
            <a:off x="3419872" y="1844824"/>
            <a:ext cx="2448272" cy="1272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121919" tIns="121919" rIns="121919" bIns="121919"/>
          <a:lstStyle/>
          <a:p>
            <a:endParaRPr dirty="0">
              <a:latin typeface="Trebuchet MS Обычный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243083" y="4130496"/>
            <a:ext cx="2838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rebuchet MS" charset="0"/>
                <a:ea typeface="Trebuchet MS" charset="0"/>
                <a:cs typeface="Trebuchet MS" charset="0"/>
              </a:rPr>
              <a:t>ТРИГГЕРЫ </a:t>
            </a:r>
            <a:r>
              <a:rPr lang="mr-IN" sz="1400" dirty="0" smtClean="0">
                <a:latin typeface="Trebuchet MS" charset="0"/>
                <a:ea typeface="Trebuchet MS" charset="0"/>
                <a:cs typeface="Trebuchet MS" charset="0"/>
              </a:rPr>
              <a:t>–</a:t>
            </a:r>
            <a:r>
              <a:rPr lang="ru-RU" sz="1400" dirty="0" smtClean="0">
                <a:latin typeface="Trebuchet MS" charset="0"/>
                <a:ea typeface="Trebuchet MS" charset="0"/>
                <a:cs typeface="Trebuchet MS" charset="0"/>
              </a:rPr>
              <a:t> действия </a:t>
            </a:r>
            <a:r>
              <a:rPr lang="ru-RU" sz="1400" dirty="0">
                <a:latin typeface="Trebuchet MS" charset="0"/>
                <a:ea typeface="Trebuchet MS" charset="0"/>
                <a:cs typeface="Trebuchet MS" charset="0"/>
              </a:rPr>
              <a:t>клиента, сигнал для </a:t>
            </a:r>
            <a:r>
              <a:rPr lang="en-US" sz="1400" dirty="0">
                <a:latin typeface="Trebuchet MS" charset="0"/>
                <a:ea typeface="Trebuchet MS" charset="0"/>
                <a:cs typeface="Trebuchet MS" charset="0"/>
              </a:rPr>
              <a:t>CRM</a:t>
            </a:r>
            <a:r>
              <a:rPr lang="ru-RU" sz="1400" dirty="0">
                <a:latin typeface="Trebuchet MS" charset="0"/>
                <a:ea typeface="Trebuchet MS" charset="0"/>
                <a:cs typeface="Trebuchet MS" charset="0"/>
              </a:rPr>
              <a:t> перевести </a:t>
            </a:r>
            <a:r>
              <a:rPr lang="ru-RU" sz="1400" dirty="0" err="1">
                <a:latin typeface="Trebuchet MS" charset="0"/>
                <a:ea typeface="Trebuchet MS" charset="0"/>
                <a:cs typeface="Trebuchet MS" charset="0"/>
              </a:rPr>
              <a:t>лид</a:t>
            </a:r>
            <a:r>
              <a:rPr lang="ru-RU" sz="1400" dirty="0">
                <a:latin typeface="Trebuchet MS" charset="0"/>
                <a:ea typeface="Trebuchet MS" charset="0"/>
                <a:cs typeface="Trebuchet MS" charset="0"/>
              </a:rPr>
              <a:t> или сделку на нужную стадию.</a:t>
            </a:r>
          </a:p>
        </p:txBody>
      </p:sp>
      <p:sp>
        <p:nvSpPr>
          <p:cNvPr id="28" name="Shape 349"/>
          <p:cNvSpPr/>
          <p:nvPr/>
        </p:nvSpPr>
        <p:spPr>
          <a:xfrm rot="12105457" flipV="1">
            <a:off x="4180652" y="2842548"/>
            <a:ext cx="2564640" cy="110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29" extrusionOk="0">
                <a:moveTo>
                  <a:pt x="0" y="11369"/>
                </a:moveTo>
                <a:cubicBezTo>
                  <a:pt x="6091" y="-4071"/>
                  <a:pt x="13810" y="-3762"/>
                  <a:pt x="19827" y="12162"/>
                </a:cubicBezTo>
                <a:cubicBezTo>
                  <a:pt x="20445" y="13798"/>
                  <a:pt x="21037" y="15590"/>
                  <a:pt x="21600" y="17529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121919" tIns="121919" rIns="121919" bIns="121919"/>
          <a:lstStyle/>
          <a:p>
            <a:endParaRPr dirty="0">
              <a:latin typeface="Trebuchet MS Обычный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260648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Автоматизация продаж в </a:t>
            </a:r>
            <a:r>
              <a:rPr lang="en-US" sz="4000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CRM</a:t>
            </a:r>
            <a:endParaRPr lang="ru-RU" sz="4000" dirty="0">
              <a:latin typeface="Calibri" panose="020F0502020204030204" pitchFamily="34" charset="0"/>
              <a:ea typeface="Trebuchet MS" charset="0"/>
              <a:cs typeface="Trebuchet MS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90872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alibri" panose="020F0502020204030204" pitchFamily="34" charset="0"/>
                <a:ea typeface="Trebuchet MS" charset="0"/>
                <a:cs typeface="Trebuchet MS" charset="0"/>
              </a:rPr>
              <a:t>Настройте </a:t>
            </a:r>
            <a:r>
              <a:rPr lang="ru-RU" sz="1600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роботов один </a:t>
            </a:r>
            <a:r>
              <a:rPr lang="ru-RU" sz="1600" dirty="0">
                <a:latin typeface="Calibri" panose="020F0502020204030204" pitchFamily="34" charset="0"/>
                <a:ea typeface="Trebuchet MS" charset="0"/>
                <a:cs typeface="Trebuchet MS" charset="0"/>
              </a:rPr>
              <a:t>раз </a:t>
            </a:r>
            <a:r>
              <a:rPr lang="mr-IN" sz="1600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–</a:t>
            </a:r>
            <a:r>
              <a:rPr lang="en-US" sz="1600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 </a:t>
            </a:r>
            <a:r>
              <a:rPr lang="ru-RU" sz="1600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автоматизируйте свой </a:t>
            </a:r>
            <a:r>
              <a:rPr lang="ru-RU" sz="1600" dirty="0">
                <a:latin typeface="Calibri" panose="020F0502020204030204" pitchFamily="34" charset="0"/>
                <a:ea typeface="Trebuchet MS" charset="0"/>
                <a:cs typeface="Trebuchet MS" charset="0"/>
              </a:rPr>
              <a:t>процесс </a:t>
            </a:r>
            <a:r>
              <a:rPr lang="ru-RU" sz="1600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продаж.</a:t>
            </a:r>
          </a:p>
          <a:p>
            <a:pPr algn="ctr"/>
            <a:r>
              <a:rPr lang="ru-RU" sz="1600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Нужные </a:t>
            </a:r>
            <a:r>
              <a:rPr lang="ru-RU" sz="1600" dirty="0">
                <a:latin typeface="Calibri" panose="020F0502020204030204" pitchFamily="34" charset="0"/>
                <a:ea typeface="Trebuchet MS" charset="0"/>
                <a:cs typeface="Trebuchet MS" charset="0"/>
              </a:rPr>
              <a:t>счетчики начнут загораться менеджерам и подсказывать, что делать.</a:t>
            </a:r>
          </a:p>
        </p:txBody>
      </p:sp>
    </p:spTree>
    <p:extLst>
      <p:ext uri="{BB962C8B-B14F-4D97-AF65-F5344CB8AC3E}">
        <p14:creationId xmlns:p14="http://schemas.microsoft.com/office/powerpoint/2010/main" val="18812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10112" r="30576" b="22320"/>
          <a:stretch/>
        </p:blipFill>
        <p:spPr>
          <a:xfrm>
            <a:off x="1" y="1"/>
            <a:ext cx="9144000" cy="685799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  <a:latin typeface="Trebuchet MS Обычный" charset="0"/>
            </a:endParaRPr>
          </a:p>
        </p:txBody>
      </p:sp>
      <p:sp>
        <p:nvSpPr>
          <p:cNvPr id="10" name="Название 1"/>
          <p:cNvSpPr txBox="1">
            <a:spLocks/>
          </p:cNvSpPr>
          <p:nvPr/>
        </p:nvSpPr>
        <p:spPr>
          <a:xfrm>
            <a:off x="395536" y="1124744"/>
            <a:ext cx="4562475" cy="1901179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  <a:t>Пойди туда</a:t>
            </a:r>
            <a:r>
              <a:rPr lang="en-US" sz="2800" dirty="0" smtClean="0">
                <a:solidFill>
                  <a:schemeClr val="bg1"/>
                </a:solidFill>
                <a:latin typeface="Trebuchet MS Обычный" charset="0"/>
              </a:rPr>
              <a:t> —</a:t>
            </a:r>
            <a: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  <a:t> не знаю куда,</a:t>
            </a:r>
            <a:b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  <a:t>Принеси то</a:t>
            </a:r>
            <a:r>
              <a:rPr lang="en-US" sz="2800" dirty="0" smtClean="0">
                <a:solidFill>
                  <a:schemeClr val="bg1"/>
                </a:solidFill>
                <a:latin typeface="Trebuchet MS Обычный" charset="0"/>
              </a:rPr>
              <a:t> —</a:t>
            </a:r>
            <a: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  <a:t> не знаю что…</a:t>
            </a:r>
            <a:b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rebuchet MS Обычный" charset="0"/>
              </a:rPr>
              <a:t>Знакомо? </a:t>
            </a:r>
            <a:r>
              <a:rPr lang="ru-RU" sz="2800" dirty="0" smtClean="0">
                <a:solidFill>
                  <a:schemeClr val="bg1"/>
                </a:solidFill>
                <a:latin typeface="Trebuchet MS Обычный" charset="0"/>
                <a:sym typeface="Wingdings"/>
              </a:rPr>
              <a:t></a:t>
            </a:r>
            <a:endParaRPr lang="ru-RU" sz="2800" dirty="0">
              <a:solidFill>
                <a:schemeClr val="bg1"/>
              </a:solidFill>
              <a:latin typeface="Trebuchet MS Обычный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8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76672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Роботы </a:t>
            </a:r>
            <a:r>
              <a:rPr lang="en-US" sz="3200" dirty="0" smtClean="0">
                <a:solidFill>
                  <a:srgbClr val="000000"/>
                </a:solidFill>
                <a:ea typeface="Calibri"/>
                <a:cs typeface="Calibri"/>
              </a:rPr>
              <a:t>CRM </a:t>
            </a: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для сотрудника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44" y="1412788"/>
            <a:ext cx="4386147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b="1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Запланировать дело (инструкция</a:t>
            </a:r>
            <a:r>
              <a:rPr lang="en-US" sz="1600" b="1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сотруднику)</a:t>
            </a:r>
            <a:r>
              <a:rPr lang="en-US" sz="1600" b="1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:</a:t>
            </a:r>
            <a:endParaRPr lang="ru-RU" sz="1600" b="1" dirty="0" smtClean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Запланировать звонок</a:t>
            </a:r>
            <a:endParaRPr lang="ru-RU" sz="1600" dirty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Запланировать встречу</a:t>
            </a:r>
            <a:endParaRPr lang="ru-RU" sz="1600" dirty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Поставить задачу</a:t>
            </a:r>
            <a:endParaRPr lang="ru-RU" sz="1600" dirty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Уведомления</a:t>
            </a: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Создать сделку (повторные продажи)</a:t>
            </a: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Создать </a:t>
            </a:r>
            <a:r>
              <a:rPr lang="ru-RU" sz="1600" dirty="0" err="1" smtClean="0">
                <a:solidFill>
                  <a:prstClr val="black"/>
                </a:solidFill>
                <a:ea typeface="Calibri" charset="0"/>
                <a:cs typeface="Calibri" charset="0"/>
              </a:rPr>
              <a:t>лид</a:t>
            </a:r>
            <a:endParaRPr lang="ru-RU" sz="1600" dirty="0">
              <a:solidFill>
                <a:prstClr val="black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Изменить поле</a:t>
            </a: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Сменить </a:t>
            </a:r>
            <a:r>
              <a:rPr lang="ru-RU" sz="1600" dirty="0">
                <a:solidFill>
                  <a:prstClr val="black"/>
                </a:solidFill>
                <a:ea typeface="Calibri" charset="0"/>
                <a:cs typeface="Calibri" charset="0"/>
              </a:rPr>
              <a:t>ответственного</a:t>
            </a:r>
          </a:p>
          <a:p>
            <a:pPr marL="171450" indent="-171450" fontAlgn="base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Проконтролировать (если не сделано вовремя, уведомить директора</a:t>
            </a:r>
            <a:r>
              <a:rPr lang="ru-RU" sz="1600" dirty="0">
                <a:solidFill>
                  <a:prstClr val="black"/>
                </a:solidFill>
                <a:ea typeface="Calibri" charset="0"/>
                <a:cs typeface="Calibri" charset="0"/>
              </a:rPr>
              <a:t>)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26287" t="20815" r="26424" b="53511"/>
          <a:stretch/>
        </p:blipFill>
        <p:spPr>
          <a:xfrm>
            <a:off x="5334000" y="1615972"/>
            <a:ext cx="3661448" cy="2821153"/>
          </a:xfrm>
          <a:prstGeom prst="rect">
            <a:avLst/>
          </a:prstGeom>
          <a:ln w="25400" cmpd="sng">
            <a:solidFill>
              <a:srgbClr val="00B5FF"/>
            </a:solidFill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683568" y="1988840"/>
            <a:ext cx="4624702" cy="0"/>
          </a:xfrm>
          <a:prstGeom prst="line">
            <a:avLst/>
          </a:prstGeom>
          <a:ln w="12700" cap="rnd">
            <a:solidFill>
              <a:srgbClr val="00B5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2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3131840" y="1573682"/>
            <a:ext cx="6821094" cy="4445589"/>
            <a:chOff x="-584628" y="-1213250"/>
            <a:chExt cx="13884392" cy="904903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9" name="001-MacBook-Silver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22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77123" y="3137117"/>
            <a:ext cx="251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Выбирает ответственного из очереди.</a:t>
            </a:r>
            <a:endParaRPr lang="ru-RU" sz="1600" dirty="0">
              <a:latin typeface="Calibri" panose="020F0502020204030204" pitchFamily="34" charset="0"/>
              <a:ea typeface="Trebuchet MS" charset="0"/>
              <a:cs typeface="Trebuchet M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0095" y="3861048"/>
            <a:ext cx="2518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При смене стадии или по условию.</a:t>
            </a:r>
            <a:endParaRPr lang="ru-RU" sz="1600" dirty="0">
              <a:latin typeface="Calibri" panose="020F0502020204030204" pitchFamily="34" charset="0"/>
              <a:ea typeface="Trebuchet MS" charset="0"/>
              <a:cs typeface="Trebuchet MS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435" y="2564904"/>
            <a:ext cx="3824092" cy="2359687"/>
          </a:xfrm>
          <a:prstGeom prst="roundRect">
            <a:avLst>
              <a:gd name="adj" fmla="val 925"/>
            </a:avLst>
          </a:prstGeom>
        </p:spPr>
      </p:pic>
      <p:sp>
        <p:nvSpPr>
          <p:cNvPr id="23" name="Shape 348"/>
          <p:cNvSpPr/>
          <p:nvPr/>
        </p:nvSpPr>
        <p:spPr>
          <a:xfrm rot="19963731">
            <a:off x="2915628" y="2690118"/>
            <a:ext cx="3010298" cy="1805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60960" tIns="60960" rIns="60960" bIns="60960"/>
          <a:lstStyle/>
          <a:p>
            <a:endParaRPr sz="900" dirty="0">
              <a:latin typeface="Trebuchet MS Обычный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356712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Calibri" panose="020F0502020204030204" pitchFamily="34" charset="0"/>
              </a:rPr>
              <a:t>Смена ответственного</a:t>
            </a:r>
            <a:endParaRPr lang="ru-RU" sz="5400" dirty="0"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51920" y="1131144"/>
            <a:ext cx="1801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Новое в роботах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24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3131840" y="1573682"/>
            <a:ext cx="6821094" cy="4445589"/>
            <a:chOff x="-584628" y="-1213250"/>
            <a:chExt cx="13884392" cy="904903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9" name="001-MacBook-Silver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22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6848" y="3003092"/>
            <a:ext cx="328096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</a:rPr>
              <a:t>Все роботы теперь с условием:</a:t>
            </a:r>
          </a:p>
          <a:p>
            <a:r>
              <a:rPr lang="ru-RU" sz="1600" dirty="0">
                <a:latin typeface="Calibri" panose="020F0502020204030204" pitchFamily="34" charset="0"/>
              </a:rPr>
              <a:t>например</a:t>
            </a:r>
            <a:r>
              <a:rPr lang="ru-RU" sz="1600" dirty="0" smtClean="0">
                <a:latin typeface="Calibri" panose="020F0502020204030204" pitchFamily="34" charset="0"/>
              </a:rPr>
              <a:t>, чтобы создать </a:t>
            </a:r>
            <a:r>
              <a:rPr lang="ru-RU" sz="1600" dirty="0">
                <a:latin typeface="Calibri" panose="020F0502020204030204" pitchFamily="34" charset="0"/>
              </a:rPr>
              <a:t>на основании </a:t>
            </a:r>
            <a:r>
              <a:rPr lang="ru-RU" sz="1600" dirty="0" err="1">
                <a:latin typeface="Calibri" panose="020F0502020204030204" pitchFamily="34" charset="0"/>
              </a:rPr>
              <a:t>лида</a:t>
            </a:r>
            <a:r>
              <a:rPr lang="ru-RU" sz="1600" dirty="0">
                <a:latin typeface="Calibri" panose="020F0502020204030204" pitchFamily="34" charset="0"/>
              </a:rPr>
              <a:t> из определенного источника сделку  в нужное направление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3472" y="2562356"/>
            <a:ext cx="3880238" cy="2447798"/>
          </a:xfrm>
          <a:prstGeom prst="roundRect">
            <a:avLst>
              <a:gd name="adj" fmla="val 925"/>
            </a:avLst>
          </a:prstGeom>
        </p:spPr>
      </p:pic>
      <p:sp>
        <p:nvSpPr>
          <p:cNvPr id="14" name="Shape 348"/>
          <p:cNvSpPr/>
          <p:nvPr/>
        </p:nvSpPr>
        <p:spPr>
          <a:xfrm rot="19963731">
            <a:off x="3631732" y="2875931"/>
            <a:ext cx="1905828" cy="12766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60960" tIns="60960" rIns="60960" bIns="60960"/>
          <a:lstStyle/>
          <a:p>
            <a:endParaRPr sz="900" dirty="0">
              <a:latin typeface="Trebuchet MS Обычный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356712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Calibri" panose="020F0502020204030204" pitchFamily="34" charset="0"/>
              </a:rPr>
              <a:t>Роботы с условием</a:t>
            </a:r>
            <a:endParaRPr lang="ru-RU" sz="5400" dirty="0">
              <a:latin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51920" y="1131144"/>
            <a:ext cx="1801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ea typeface="Trebuchet MS" charset="0"/>
                <a:cs typeface="Trebuchet MS" charset="0"/>
              </a:rPr>
              <a:t>Новое в роботах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69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3156554" y="1653514"/>
            <a:ext cx="6821094" cy="4308134"/>
            <a:chOff x="-584628" y="-1213250"/>
            <a:chExt cx="13884392" cy="904903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9" name="001-MacBook-Silver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22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b="20768"/>
          <a:stretch/>
        </p:blipFill>
        <p:spPr>
          <a:xfrm>
            <a:off x="4512886" y="2575129"/>
            <a:ext cx="3859515" cy="2392288"/>
          </a:xfrm>
          <a:prstGeom prst="roundRect">
            <a:avLst>
              <a:gd name="adj" fmla="val 1484"/>
            </a:avLst>
          </a:prstGeom>
        </p:spPr>
      </p:pic>
      <p:sp>
        <p:nvSpPr>
          <p:cNvPr id="23" name="TextBox 22"/>
          <p:cNvSpPr txBox="1"/>
          <p:nvPr/>
        </p:nvSpPr>
        <p:spPr>
          <a:xfrm>
            <a:off x="0" y="356712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Calibri" panose="020F0502020204030204" pitchFamily="34" charset="0"/>
              </a:rPr>
              <a:t>Робот «Ожидание»</a:t>
            </a:r>
            <a:endParaRPr lang="ru-RU" sz="5400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7544" y="3254451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</a:rPr>
              <a:t>Робот ставит паузу. Например, «ждать 2 дня» или до первой активности со стороны клиента. </a:t>
            </a:r>
          </a:p>
          <a:p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13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2887" y="2575130"/>
            <a:ext cx="3872352" cy="2420220"/>
          </a:xfrm>
          <a:prstGeom prst="rect">
            <a:avLst/>
          </a:prstGeom>
        </p:spPr>
      </p:pic>
      <p:sp>
        <p:nvSpPr>
          <p:cNvPr id="24" name="Shape 348"/>
          <p:cNvSpPr/>
          <p:nvPr/>
        </p:nvSpPr>
        <p:spPr>
          <a:xfrm rot="19963731">
            <a:off x="2885882" y="1994020"/>
            <a:ext cx="3804283" cy="2363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0066A1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60960" tIns="60960" rIns="60960" bIns="60960"/>
          <a:lstStyle/>
          <a:p>
            <a:endParaRPr sz="900" dirty="0">
              <a:latin typeface="Trebuchet MS Обычный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77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-684584" y="1412776"/>
            <a:ext cx="6821094" cy="4445589"/>
            <a:chOff x="-584628" y="-1213250"/>
            <a:chExt cx="13884392" cy="904903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9" name="001-MacBook-Silver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22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55811" y="1988840"/>
            <a:ext cx="309265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dirty="0" smtClean="0">
                <a:latin typeface="Trebuchet MS Обычный" charset="0"/>
              </a:rPr>
              <a:t>Автоматическая отправка письма клиенту</a:t>
            </a:r>
            <a:endParaRPr lang="ru-RU" dirty="0">
              <a:latin typeface="Trebuchet MS Обычный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dirty="0" smtClean="0">
                <a:latin typeface="Trebuchet MS Обычный" charset="0"/>
              </a:rPr>
              <a:t>Визуальный редактор для своих шаблонов писем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latin typeface="Trebuchet MS Обычный" charset="0"/>
              </a:rPr>
              <a:t>HTML</a:t>
            </a:r>
            <a:r>
              <a:rPr lang="ru-RU" dirty="0" smtClean="0">
                <a:latin typeface="Trebuchet MS Обычный" charset="0"/>
              </a:rPr>
              <a:t> в письмах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dirty="0" smtClean="0">
                <a:latin typeface="Trebuchet MS Обычный" charset="0"/>
              </a:rPr>
              <a:t>Прикрепить файлы к письму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5208073" y="2192866"/>
            <a:ext cx="300031" cy="300030"/>
            <a:chOff x="2764887" y="6675559"/>
            <a:chExt cx="1080691" cy="1080690"/>
          </a:xfrm>
        </p:grpSpPr>
        <p:sp>
          <p:nvSpPr>
            <p:cNvPr id="15" name="Shape 695"/>
            <p:cNvSpPr/>
            <p:nvPr/>
          </p:nvSpPr>
          <p:spPr>
            <a:xfrm rot="20811724" flipH="1">
              <a:off x="2764887" y="6675559"/>
              <a:ext cx="1080691" cy="1080690"/>
            </a:xfrm>
            <a:prstGeom prst="ellipse">
              <a:avLst/>
            </a:prstGeom>
            <a:solidFill>
              <a:srgbClr val="2FC7F7"/>
            </a:solidFill>
            <a:ln w="254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1" name="Shape 696"/>
            <p:cNvSpPr/>
            <p:nvPr/>
          </p:nvSpPr>
          <p:spPr>
            <a:xfrm rot="20811724" flipH="1">
              <a:off x="2911164" y="6821835"/>
              <a:ext cx="788137" cy="788137"/>
            </a:xfrm>
            <a:prstGeom prst="ellipse">
              <a:avLst/>
            </a:prstGeom>
            <a:solidFill>
              <a:srgbClr val="FFFFFF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5" name="Shape 697"/>
            <p:cNvSpPr/>
            <p:nvPr/>
          </p:nvSpPr>
          <p:spPr>
            <a:xfrm rot="20811724" flipH="1">
              <a:off x="3004316" y="6914987"/>
              <a:ext cx="601833" cy="601834"/>
            </a:xfrm>
            <a:prstGeom prst="ellipse">
              <a:avLst/>
            </a:prstGeom>
            <a:solidFill>
              <a:srgbClr val="0066A1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208073" y="3022801"/>
            <a:ext cx="300031" cy="300030"/>
            <a:chOff x="2764887" y="6675559"/>
            <a:chExt cx="1080691" cy="1080690"/>
          </a:xfrm>
        </p:grpSpPr>
        <p:sp>
          <p:nvSpPr>
            <p:cNvPr id="27" name="Shape 695"/>
            <p:cNvSpPr/>
            <p:nvPr/>
          </p:nvSpPr>
          <p:spPr>
            <a:xfrm rot="20811724" flipH="1">
              <a:off x="2764887" y="6675559"/>
              <a:ext cx="1080691" cy="1080690"/>
            </a:xfrm>
            <a:prstGeom prst="ellipse">
              <a:avLst/>
            </a:prstGeom>
            <a:solidFill>
              <a:srgbClr val="2FC7F7"/>
            </a:solidFill>
            <a:ln w="254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8" name="Shape 696"/>
            <p:cNvSpPr/>
            <p:nvPr/>
          </p:nvSpPr>
          <p:spPr>
            <a:xfrm rot="20811724" flipH="1">
              <a:off x="2911164" y="6821835"/>
              <a:ext cx="788137" cy="788137"/>
            </a:xfrm>
            <a:prstGeom prst="ellipse">
              <a:avLst/>
            </a:prstGeom>
            <a:solidFill>
              <a:srgbClr val="FFFFFF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9" name="Shape 697"/>
            <p:cNvSpPr/>
            <p:nvPr/>
          </p:nvSpPr>
          <p:spPr>
            <a:xfrm rot="20811724" flipH="1">
              <a:off x="3004316" y="6914987"/>
              <a:ext cx="601833" cy="601834"/>
            </a:xfrm>
            <a:prstGeom prst="ellipse">
              <a:avLst/>
            </a:prstGeom>
            <a:solidFill>
              <a:srgbClr val="0066A1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5220072" y="3717032"/>
            <a:ext cx="300031" cy="300030"/>
            <a:chOff x="2764887" y="6675559"/>
            <a:chExt cx="1080691" cy="1080690"/>
          </a:xfrm>
        </p:grpSpPr>
        <p:sp>
          <p:nvSpPr>
            <p:cNvPr id="34" name="Shape 695"/>
            <p:cNvSpPr/>
            <p:nvPr/>
          </p:nvSpPr>
          <p:spPr>
            <a:xfrm rot="20811724" flipH="1">
              <a:off x="2764887" y="6675559"/>
              <a:ext cx="1080691" cy="1080690"/>
            </a:xfrm>
            <a:prstGeom prst="ellipse">
              <a:avLst/>
            </a:prstGeom>
            <a:solidFill>
              <a:srgbClr val="2FC7F7"/>
            </a:solidFill>
            <a:ln w="254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5" name="Shape 696"/>
            <p:cNvSpPr/>
            <p:nvPr/>
          </p:nvSpPr>
          <p:spPr>
            <a:xfrm rot="20811724" flipH="1">
              <a:off x="2911164" y="6821835"/>
              <a:ext cx="788137" cy="788137"/>
            </a:xfrm>
            <a:prstGeom prst="ellipse">
              <a:avLst/>
            </a:prstGeom>
            <a:solidFill>
              <a:srgbClr val="FFFFFF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6" name="Shape 697"/>
            <p:cNvSpPr/>
            <p:nvPr/>
          </p:nvSpPr>
          <p:spPr>
            <a:xfrm rot="20811724" flipH="1">
              <a:off x="3004316" y="6914987"/>
              <a:ext cx="601833" cy="601834"/>
            </a:xfrm>
            <a:prstGeom prst="ellipse">
              <a:avLst/>
            </a:prstGeom>
            <a:solidFill>
              <a:srgbClr val="0066A1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5220072" y="4437112"/>
            <a:ext cx="300031" cy="300030"/>
            <a:chOff x="2764887" y="6675559"/>
            <a:chExt cx="1080691" cy="1080690"/>
          </a:xfrm>
        </p:grpSpPr>
        <p:sp>
          <p:nvSpPr>
            <p:cNvPr id="38" name="Shape 695"/>
            <p:cNvSpPr/>
            <p:nvPr/>
          </p:nvSpPr>
          <p:spPr>
            <a:xfrm rot="20811724" flipH="1">
              <a:off x="2764887" y="6675559"/>
              <a:ext cx="1080691" cy="1080690"/>
            </a:xfrm>
            <a:prstGeom prst="ellipse">
              <a:avLst/>
            </a:prstGeom>
            <a:solidFill>
              <a:srgbClr val="2FC7F7"/>
            </a:solidFill>
            <a:ln w="254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9" name="Shape 696"/>
            <p:cNvSpPr/>
            <p:nvPr/>
          </p:nvSpPr>
          <p:spPr>
            <a:xfrm rot="20811724" flipH="1">
              <a:off x="2911164" y="6821835"/>
              <a:ext cx="788137" cy="788137"/>
            </a:xfrm>
            <a:prstGeom prst="ellipse">
              <a:avLst/>
            </a:prstGeom>
            <a:solidFill>
              <a:srgbClr val="FFFFFF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0" name="Shape 697"/>
            <p:cNvSpPr/>
            <p:nvPr/>
          </p:nvSpPr>
          <p:spPr>
            <a:xfrm rot="20811724" flipH="1">
              <a:off x="3004316" y="6914987"/>
              <a:ext cx="601833" cy="601834"/>
            </a:xfrm>
            <a:prstGeom prst="ellipse">
              <a:avLst/>
            </a:prstGeom>
            <a:solidFill>
              <a:srgbClr val="0066A1"/>
            </a:solidFill>
            <a:ln w="3175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063" y="2443228"/>
            <a:ext cx="3788524" cy="2357892"/>
          </a:xfrm>
          <a:prstGeom prst="roundRect">
            <a:avLst>
              <a:gd name="adj" fmla="val 1556"/>
            </a:avLst>
          </a:prstGeom>
        </p:spPr>
      </p:pic>
      <p:sp>
        <p:nvSpPr>
          <p:cNvPr id="42" name="TextBox 41"/>
          <p:cNvSpPr txBox="1"/>
          <p:nvPr/>
        </p:nvSpPr>
        <p:spPr>
          <a:xfrm>
            <a:off x="0" y="356712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Calibri" panose="020F0502020204030204" pitchFamily="34" charset="0"/>
              </a:rPr>
              <a:t>Отправить письмо</a:t>
            </a:r>
            <a:endParaRPr lang="ru-RU" sz="4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83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-684584" y="878189"/>
            <a:ext cx="8333262" cy="5431131"/>
            <a:chOff x="-584628" y="-1213250"/>
            <a:chExt cx="13884392" cy="904903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9" name="001-MacBook-Silver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22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0" y="356712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alibri" panose="020F0502020204030204" pitchFamily="34" charset="0"/>
              </a:rPr>
              <a:t>SMS</a:t>
            </a:r>
            <a:r>
              <a:rPr lang="ru-RU" sz="5400" dirty="0">
                <a:latin typeface="Calibri" panose="020F0502020204030204" pitchFamily="34" charset="0"/>
              </a:rPr>
              <a:t>-роботы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943" y="2060848"/>
            <a:ext cx="4679304" cy="2947300"/>
          </a:xfrm>
          <a:prstGeom prst="roundRect">
            <a:avLst>
              <a:gd name="adj" fmla="val 925"/>
            </a:avLst>
          </a:prstGeom>
        </p:spPr>
      </p:pic>
      <p:grpSp>
        <p:nvGrpSpPr>
          <p:cNvPr id="33" name="Группа 32"/>
          <p:cNvGrpSpPr/>
          <p:nvPr/>
        </p:nvGrpSpPr>
        <p:grpSpPr>
          <a:xfrm>
            <a:off x="6204265" y="1970357"/>
            <a:ext cx="1096063" cy="1134626"/>
            <a:chOff x="10008913" y="1739711"/>
            <a:chExt cx="1096063" cy="1134626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6"/>
            <a:srcRect t="95" b="-95"/>
            <a:stretch/>
          </p:blipFill>
          <p:spPr>
            <a:xfrm>
              <a:off x="10149819" y="1739711"/>
              <a:ext cx="814251" cy="814251"/>
            </a:xfrm>
            <a:prstGeom prst="ellipse">
              <a:avLst/>
            </a:prstGeom>
          </p:spPr>
        </p:pic>
        <p:sp>
          <p:nvSpPr>
            <p:cNvPr id="44" name="Прямоугольник 43"/>
            <p:cNvSpPr/>
            <p:nvPr/>
          </p:nvSpPr>
          <p:spPr>
            <a:xfrm>
              <a:off x="10008913" y="2566560"/>
              <a:ext cx="10960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 err="1" smtClean="0">
                  <a:latin typeface="Trebuchet MS" charset="0"/>
                  <a:ea typeface="Trebuchet MS" charset="0"/>
                  <a:cs typeface="Trebuchet MS" charset="0"/>
                </a:rPr>
                <a:t>smsc.ru</a:t>
              </a:r>
              <a:r>
                <a:rPr lang="pl-PL" sz="1400" dirty="0">
                  <a:latin typeface="Trebuchet MS" charset="0"/>
                  <a:ea typeface="Trebuchet MS" charset="0"/>
                  <a:cs typeface="Trebuchet MS" charset="0"/>
                </a:rPr>
                <a:t> </a:t>
              </a:r>
              <a:endParaRPr lang="ru-RU" sz="1400" dirty="0">
                <a:latin typeface="Trebuchet MS" charset="0"/>
                <a:ea typeface="Trebuchet MS" charset="0"/>
                <a:cs typeface="Trebuchet MS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6212241" y="3313949"/>
            <a:ext cx="1096063" cy="1195171"/>
            <a:chOff x="10016889" y="3183755"/>
            <a:chExt cx="1096063" cy="1195171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46319" y="3183755"/>
              <a:ext cx="817752" cy="817752"/>
            </a:xfrm>
            <a:prstGeom prst="rect">
              <a:avLst/>
            </a:prstGeom>
          </p:spPr>
        </p:pic>
        <p:sp>
          <p:nvSpPr>
            <p:cNvPr id="47" name="Прямоугольник 46"/>
            <p:cNvSpPr/>
            <p:nvPr/>
          </p:nvSpPr>
          <p:spPr>
            <a:xfrm>
              <a:off x="10016889" y="4071149"/>
              <a:ext cx="10960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 err="1" smtClean="0">
                  <a:latin typeface="Trebuchet MS" charset="0"/>
                  <a:ea typeface="Trebuchet MS" charset="0"/>
                  <a:cs typeface="Trebuchet MS" charset="0"/>
                </a:rPr>
                <a:t>sms.ru</a:t>
              </a:r>
              <a:r>
                <a:rPr lang="pl-PL" sz="1400" dirty="0">
                  <a:latin typeface="Trebuchet MS" charset="0"/>
                  <a:ea typeface="Trebuchet MS" charset="0"/>
                  <a:cs typeface="Trebuchet MS" charset="0"/>
                </a:rPr>
                <a:t> </a:t>
              </a:r>
              <a:endParaRPr lang="ru-RU" sz="1400" dirty="0">
                <a:latin typeface="Trebuchet MS" charset="0"/>
                <a:ea typeface="Trebuchet MS" charset="0"/>
                <a:cs typeface="Trebuchet MS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7380312" y="1959060"/>
            <a:ext cx="1427738" cy="1133325"/>
            <a:chOff x="11026532" y="1614178"/>
            <a:chExt cx="1571650" cy="1247563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43597" y="1614178"/>
              <a:ext cx="849487" cy="849487"/>
            </a:xfrm>
            <a:prstGeom prst="ellipse">
              <a:avLst/>
            </a:prstGeom>
          </p:spPr>
        </p:pic>
        <p:sp>
          <p:nvSpPr>
            <p:cNvPr id="50" name="Прямоугольник 49"/>
            <p:cNvSpPr/>
            <p:nvPr/>
          </p:nvSpPr>
          <p:spPr>
            <a:xfrm>
              <a:off x="11026532" y="2553963"/>
              <a:ext cx="1571650" cy="307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dirty="0" err="1" smtClean="0">
                  <a:latin typeface="Trebuchet MS" charset="0"/>
                  <a:ea typeface="Trebuchet MS" charset="0"/>
                  <a:cs typeface="Trebuchet MS" charset="0"/>
                </a:rPr>
                <a:t>rocketsms.by</a:t>
              </a:r>
              <a:endParaRPr lang="ru-RU" sz="1400" dirty="0">
                <a:latin typeface="Trebuchet MS" charset="0"/>
                <a:ea typeface="Trebuchet MS" charset="0"/>
                <a:cs typeface="Trebuchet MS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1" y="3333226"/>
            <a:ext cx="743846" cy="74384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596336" y="4207050"/>
            <a:ext cx="1096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rebuchet MS" charset="0"/>
                <a:ea typeface="Trebuchet MS" charset="0"/>
                <a:cs typeface="Trebuchet MS" charset="0"/>
              </a:rPr>
              <a:t>Twilio.com</a:t>
            </a:r>
            <a:r>
              <a:rPr lang="pl-PL" sz="1400" dirty="0">
                <a:latin typeface="Trebuchet MS" charset="0"/>
                <a:ea typeface="Trebuchet MS" charset="0"/>
                <a:cs typeface="Trebuchet MS" charset="0"/>
              </a:rPr>
              <a:t> </a:t>
            </a:r>
            <a:endParaRPr lang="ru-RU" sz="1400" dirty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1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559218" y="878189"/>
            <a:ext cx="8333262" cy="5431131"/>
            <a:chOff x="-584628" y="-1213250"/>
            <a:chExt cx="13884392" cy="904903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-584628" y="-1213250"/>
              <a:ext cx="13884392" cy="9049032"/>
              <a:chOff x="-584628" y="-1213250"/>
              <a:chExt cx="13884392" cy="9049032"/>
            </a:xfrm>
          </p:grpSpPr>
          <p:pic>
            <p:nvPicPr>
              <p:cNvPr id="19" name="001-MacBook-Silver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584628" y="-1213250"/>
                <a:ext cx="13884392" cy="904903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5814000" y="5929200"/>
                <a:ext cx="640800" cy="148184"/>
              </a:xfrm>
              <a:prstGeom prst="rect">
                <a:avLst/>
              </a:prstGeom>
              <a:solidFill>
                <a:srgbClr val="1D1E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rebuchet MS Обычный" charset="0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2119745" y="665018"/>
              <a:ext cx="7938655" cy="5091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rebuchet MS Обычный" charset="0"/>
              </a:endParaRPr>
            </a:p>
          </p:txBody>
        </p:sp>
      </p:grpSp>
      <p:pic>
        <p:nvPicPr>
          <p:cNvPr id="22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2293658" y="2129043"/>
            <a:ext cx="4582598" cy="2884133"/>
            <a:chOff x="3362632" y="2030097"/>
            <a:chExt cx="5678128" cy="3582905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5"/>
            <a:srcRect l="9096"/>
            <a:stretch/>
          </p:blipFill>
          <p:spPr>
            <a:xfrm>
              <a:off x="3362632" y="2030097"/>
              <a:ext cx="5678128" cy="3582905"/>
            </a:xfrm>
            <a:prstGeom prst="roundRect">
              <a:avLst>
                <a:gd name="adj" fmla="val 1588"/>
              </a:avLst>
            </a:prstGeom>
          </p:spPr>
        </p:pic>
        <p:sp>
          <p:nvSpPr>
            <p:cNvPr id="24" name="Прямоугольник 23"/>
            <p:cNvSpPr/>
            <p:nvPr/>
          </p:nvSpPr>
          <p:spPr>
            <a:xfrm>
              <a:off x="4607561" y="4734164"/>
              <a:ext cx="2264190" cy="878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54219" y="2886419"/>
              <a:ext cx="2317532" cy="2075148"/>
            </a:xfrm>
            <a:prstGeom prst="rect">
              <a:avLst/>
            </a:prstGeom>
          </p:spPr>
        </p:pic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2292331"/>
            <a:ext cx="966449" cy="96644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3134" y="2276872"/>
            <a:ext cx="966449" cy="9664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9383" y="3789040"/>
            <a:ext cx="969081" cy="969081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97" y="3789039"/>
            <a:ext cx="1051603" cy="105680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0" y="356712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Calibri" panose="020F0502020204030204" pitchFamily="34" charset="0"/>
              </a:rPr>
              <a:t>Рекламные роботы</a:t>
            </a:r>
            <a:endParaRPr lang="ru-RU" sz="5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0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F9469E8-6CDA-3E41-98A0-56E5B1CFB66D}"/>
              </a:ext>
            </a:extLst>
          </p:cNvPr>
          <p:cNvSpPr txBox="1"/>
          <p:nvPr/>
        </p:nvSpPr>
        <p:spPr>
          <a:xfrm>
            <a:off x="0" y="628389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rebuchet MS" charset="0"/>
                <a:ea typeface="Trebuchet MS" charset="0"/>
                <a:cs typeface="Trebuchet MS" charset="0"/>
              </a:rPr>
              <a:t>Новые возможности роботов и триггеров</a:t>
            </a:r>
            <a:endParaRPr lang="fr-FR" sz="4400" b="1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F340150-1698-1F41-B88F-C717AFE524F6}"/>
              </a:ext>
            </a:extLst>
          </p:cNvPr>
          <p:cNvSpPr txBox="1"/>
          <p:nvPr/>
        </p:nvSpPr>
        <p:spPr>
          <a:xfrm>
            <a:off x="371042" y="2286148"/>
            <a:ext cx="2523266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Забрать данные данные из контакта </a:t>
            </a:r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Настройка времени и взять любую дату из свойства </a:t>
            </a:r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Название робота </a:t>
            </a:r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Смена стадии в обратную сторону </a:t>
            </a:r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Пропуск праздничных и выходных </a:t>
            </a:r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Отправить любую инфу про менеджера клиенту </a:t>
            </a:r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Шаблоны писем из </a:t>
            </a:r>
            <a:r>
              <a:rPr lang="en-US" sz="1100" dirty="0"/>
              <a:t>CRM-</a:t>
            </a:r>
            <a:r>
              <a:rPr lang="ru-RU" sz="1100" dirty="0"/>
              <a:t>маркетинга </a:t>
            </a:r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Копирование </a:t>
            </a:r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Триггер на прочтение письма от робота (и на не-прочтение) </a:t>
            </a:r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Контроль длины смс</a:t>
            </a:r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Изменение всех полей, кроме связанных </a:t>
            </a:r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Робот ставит задачу по шаблону </a:t>
            </a:r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Новый: отправка письма или смс менеджеру </a:t>
            </a:r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В условиях выбор </a:t>
            </a:r>
            <a:r>
              <a:rPr lang="en-US" sz="1100" dirty="0"/>
              <a:t>CRM-</a:t>
            </a:r>
            <a:r>
              <a:rPr lang="ru-RU" sz="1100" dirty="0"/>
              <a:t>формы </a:t>
            </a:r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Триггер времени не-ответа на письмо </a:t>
            </a:r>
          </a:p>
          <a:p>
            <a:pPr>
              <a:lnSpc>
                <a:spcPts val="1100"/>
              </a:lnSpc>
              <a:spcBef>
                <a:spcPts val="600"/>
              </a:spcBef>
            </a:pPr>
            <a:r>
              <a:rPr lang="ru-RU" sz="1100" dirty="0"/>
              <a:t>Робот контроля заполнения поля в форме </a:t>
            </a:r>
          </a:p>
        </p:txBody>
      </p:sp>
      <p:grpSp>
        <p:nvGrpSpPr>
          <p:cNvPr id="10" name="Groupe 5">
            <a:extLst>
              <a:ext uri="{FF2B5EF4-FFF2-40B4-BE49-F238E27FC236}">
                <a16:creationId xmlns:a16="http://schemas.microsoft.com/office/drawing/2014/main" xmlns="" id="{F42B8F82-2380-644F-9965-B43F37A981B1}"/>
              </a:ext>
            </a:extLst>
          </p:cNvPr>
          <p:cNvGrpSpPr/>
          <p:nvPr/>
        </p:nvGrpSpPr>
        <p:grpSpPr>
          <a:xfrm>
            <a:off x="5868144" y="3318675"/>
            <a:ext cx="3062653" cy="3062653"/>
            <a:chOff x="7297674" y="2966056"/>
            <a:chExt cx="3519915" cy="3519915"/>
          </a:xfrm>
        </p:grpSpPr>
        <p:sp>
          <p:nvSpPr>
            <p:cNvPr id="11" name="Ellipse 6">
              <a:extLst>
                <a:ext uri="{FF2B5EF4-FFF2-40B4-BE49-F238E27FC236}">
                  <a16:creationId xmlns:a16="http://schemas.microsoft.com/office/drawing/2014/main" xmlns="" id="{2897370A-B213-CF46-91F1-BDDF3B51D97B}"/>
                </a:ext>
              </a:extLst>
            </p:cNvPr>
            <p:cNvSpPr/>
            <p:nvPr/>
          </p:nvSpPr>
          <p:spPr>
            <a:xfrm>
              <a:off x="7297674" y="2966056"/>
              <a:ext cx="3519915" cy="3519915"/>
            </a:xfrm>
            <a:prstGeom prst="ellipse">
              <a:avLst/>
            </a:prstGeom>
            <a:ln w="25400" cap="rnd">
              <a:gradFill flip="none" rotWithShape="1">
                <a:gsLst>
                  <a:gs pos="0">
                    <a:srgbClr val="91DE6C"/>
                  </a:gs>
                  <a:gs pos="100000">
                    <a:srgbClr val="00B5F7"/>
                  </a:gs>
                </a:gsLst>
                <a:lin ang="10800000" scaled="1"/>
                <a:tileRect/>
              </a:gradFill>
              <a:prstDash val="solid"/>
              <a:round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7">
              <a:extLst>
                <a:ext uri="{FF2B5EF4-FFF2-40B4-BE49-F238E27FC236}">
                  <a16:creationId xmlns:a16="http://schemas.microsoft.com/office/drawing/2014/main" xmlns="" id="{DD07956D-CA9F-EF43-8297-A91E925C3270}"/>
                </a:ext>
              </a:extLst>
            </p:cNvPr>
            <p:cNvSpPr/>
            <p:nvPr/>
          </p:nvSpPr>
          <p:spPr>
            <a:xfrm>
              <a:off x="7404032" y="3072414"/>
              <a:ext cx="3307197" cy="3307197"/>
            </a:xfrm>
            <a:prstGeom prst="ellipse">
              <a:avLst/>
            </a:prstGeom>
            <a:solidFill>
              <a:srgbClr val="1EBC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3" name="Image 4">
            <a:extLst>
              <a:ext uri="{FF2B5EF4-FFF2-40B4-BE49-F238E27FC236}">
                <a16:creationId xmlns:a16="http://schemas.microsoft.com/office/drawing/2014/main" xmlns="" id="{C977F487-412E-3743-92C3-CC6ECCBC1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689" y="2432063"/>
            <a:ext cx="5888434" cy="33575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xmlns="" id="{6A630C1A-BA3A-574B-A748-270757196ABC}"/>
              </a:ext>
            </a:extLst>
          </p:cNvPr>
          <p:cNvSpPr/>
          <p:nvPr/>
        </p:nvSpPr>
        <p:spPr>
          <a:xfrm rot="4323224" flipH="1">
            <a:off x="2713170" y="1918444"/>
            <a:ext cx="2921423" cy="3817949"/>
          </a:xfrm>
          <a:prstGeom prst="arc">
            <a:avLst>
              <a:gd name="adj1" fmla="val 16447684"/>
              <a:gd name="adj2" fmla="val 2148425"/>
            </a:avLst>
          </a:prstGeom>
          <a:ln w="82550" cap="rnd">
            <a:gradFill>
              <a:gsLst>
                <a:gs pos="0">
                  <a:srgbClr val="91DE6C"/>
                </a:gs>
                <a:gs pos="100000">
                  <a:srgbClr val="00B5F7"/>
                </a:gs>
              </a:gsLst>
              <a:lin ang="5400000" scaled="1"/>
            </a:gradFill>
            <a:prstDash val="sysDot"/>
            <a:round/>
            <a:headEnd type="stealt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3">
            <a:extLst>
              <a:ext uri="{FF2B5EF4-FFF2-40B4-BE49-F238E27FC236}">
                <a16:creationId xmlns:a16="http://schemas.microsoft.com/office/drawing/2014/main" xmlns="" id="{5F9469E8-6CDA-3E41-98A0-56E5B1CFB66D}"/>
              </a:ext>
            </a:extLst>
          </p:cNvPr>
          <p:cNvSpPr txBox="1"/>
          <p:nvPr/>
        </p:nvSpPr>
        <p:spPr>
          <a:xfrm>
            <a:off x="5652120" y="1239143"/>
            <a:ext cx="1453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Trebuchet MS" charset="0"/>
                <a:ea typeface="Trebuchet MS" charset="0"/>
                <a:cs typeface="Trebuchet MS" charset="0"/>
              </a:rPr>
              <a:t>скоро</a:t>
            </a:r>
            <a:endParaRPr lang="fr-FR" sz="2400" b="1" dirty="0">
              <a:solidFill>
                <a:srgbClr val="00B0F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00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86124"/>
            <a:ext cx="9144000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lang="ru-RU" sz="3200" dirty="0" smtClean="0">
                <a:solidFill>
                  <a:srgbClr val="000000"/>
                </a:solidFill>
                <a:ea typeface="Calibri"/>
                <a:cs typeface="Calibri"/>
              </a:rPr>
              <a:t>Автоматизация продаж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25946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800"/>
              </a:spcBef>
              <a:spcAft>
                <a:spcPct val="0"/>
              </a:spcAft>
              <a:buSzPct val="100000"/>
              <a:defRPr sz="1800"/>
            </a:pPr>
            <a:r>
              <a:rPr lang="ru-RU" dirty="0" smtClean="0">
                <a:solidFill>
                  <a:prstClr val="black"/>
                </a:solidFill>
                <a:ea typeface="Calibri" charset="0"/>
                <a:cs typeface="Calibri" charset="0"/>
              </a:rPr>
              <a:t>Точность. Скорость. Контроль</a:t>
            </a:r>
            <a:endParaRPr lang="ru-RU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3400" y="2514600"/>
            <a:ext cx="4572000" cy="1308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Снижайте влияние человеческого фактора</a:t>
            </a:r>
            <a:endParaRPr lang="ru-RU" sz="1600" dirty="0">
              <a:solidFill>
                <a:srgbClr val="353535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Автоматизируйте стандартные действия  </a:t>
            </a:r>
            <a:endParaRPr lang="ru-RU" sz="1600" dirty="0">
              <a:solidFill>
                <a:srgbClr val="353535"/>
              </a:solidFill>
              <a:ea typeface="Calibri" charset="0"/>
              <a:cs typeface="Calibri" charset="0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Контролируйте весь процесс продаж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600" dirty="0">
                <a:solidFill>
                  <a:srgbClr val="353535"/>
                </a:solidFill>
                <a:ea typeface="Calibri" charset="0"/>
                <a:cs typeface="Calibri" charset="0"/>
              </a:rPr>
              <a:t>Быстро </a:t>
            </a: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вводите </a:t>
            </a:r>
            <a:r>
              <a:rPr lang="ru-RU" sz="1600" dirty="0">
                <a:solidFill>
                  <a:srgbClr val="353535"/>
                </a:solidFill>
                <a:ea typeface="Calibri" charset="0"/>
                <a:cs typeface="Calibri" charset="0"/>
              </a:rPr>
              <a:t>в работу </a:t>
            </a:r>
            <a:r>
              <a:rPr lang="ru-RU" sz="1600" dirty="0" smtClean="0">
                <a:solidFill>
                  <a:srgbClr val="353535"/>
                </a:solidFill>
                <a:ea typeface="Calibri" charset="0"/>
                <a:cs typeface="Calibri" charset="0"/>
              </a:rPr>
              <a:t>новых сотрудников</a:t>
            </a:r>
            <a:endParaRPr lang="ru-RU" sz="1600" dirty="0">
              <a:solidFill>
                <a:srgbClr val="353535"/>
              </a:solidFill>
              <a:ea typeface="Calibri" charset="0"/>
              <a:cs typeface="Calibri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419872" y="1408383"/>
            <a:ext cx="6581116" cy="4120232"/>
            <a:chOff x="3581400" y="1098597"/>
            <a:chExt cx="5424102" cy="3444828"/>
          </a:xfrm>
        </p:grpSpPr>
        <p:pic>
          <p:nvPicPr>
            <p:cNvPr id="7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87"/>
            <a:stretch/>
          </p:blipFill>
          <p:spPr>
            <a:xfrm>
              <a:off x="3581400" y="1098597"/>
              <a:ext cx="5424102" cy="3444828"/>
            </a:xfrm>
            <a:prstGeom prst="rect">
              <a:avLst/>
            </a:prstGeom>
          </p:spPr>
        </p:pic>
        <p:pic>
          <p:nvPicPr>
            <p:cNvPr id="8" name="Изображение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0" t="6555" r="12500" b="9175"/>
            <a:stretch/>
          </p:blipFill>
          <p:spPr>
            <a:xfrm>
              <a:off x="5050970" y="1681755"/>
              <a:ext cx="2492830" cy="2490195"/>
            </a:xfrm>
            <a:prstGeom prst="ellipse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713891" y="4702757"/>
            <a:ext cx="4124328" cy="454103"/>
            <a:chOff x="747132" y="4183618"/>
            <a:chExt cx="4124328" cy="340577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47132" y="4234263"/>
              <a:ext cx="4059044" cy="2899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200" b="1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8283" y="4183618"/>
              <a:ext cx="41131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dirty="0" smtClean="0">
                  <a:solidFill>
                    <a:prstClr val="black"/>
                  </a:solidFill>
                  <a:ea typeface="Calibri" charset="0"/>
                  <a:cs typeface="Calibri" charset="0"/>
                </a:rPr>
                <a:t>Продавайте больше, работайте меньше</a:t>
              </a:r>
              <a:endParaRPr lang="ru-RU" dirty="0">
                <a:solidFill>
                  <a:prstClr val="black"/>
                </a:solidFill>
                <a:ea typeface="Calibri" charset="0"/>
                <a:cs typeface="Calibri" charset="0"/>
              </a:endParaRPr>
            </a:p>
          </p:txBody>
        </p:sp>
      </p:grpSp>
      <p:pic>
        <p:nvPicPr>
          <p:cNvPr id="14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8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B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606662"/>
            <a:ext cx="9144000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125"/>
              </a:lnSpc>
            </a:pPr>
            <a:r>
              <a:rPr lang="ru-RU" sz="4500" b="1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Начните работать в </a:t>
            </a:r>
          </a:p>
          <a:p>
            <a:pPr algn="ctr">
              <a:lnSpc>
                <a:spcPts val="4125"/>
              </a:lnSpc>
            </a:pPr>
            <a:r>
              <a:rPr lang="ru-RU" sz="4500" b="1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Битрикс24 сегодня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849413" y="3262000"/>
            <a:ext cx="34451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u="sng">
                <a:solidFill>
                  <a:prstClr val="white"/>
                </a:solidFill>
              </a:rPr>
              <a:t>bitrix24.ru</a:t>
            </a:r>
            <a:endParaRPr lang="fr-FR" sz="6000" u="sng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10078" y="4680394"/>
            <a:ext cx="206017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Бесплатно!</a:t>
            </a:r>
            <a:endParaRPr lang="fr-FR" sz="2700" b="1" dirty="0">
              <a:solidFill>
                <a:prstClr val="white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186">
            <a:off x="6441868" y="4103318"/>
            <a:ext cx="610853" cy="61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1418330"/>
            <a:ext cx="4896544" cy="4708525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</a:pPr>
            <a:r>
              <a:rPr lang="ru-RU" sz="2400" dirty="0" smtClean="0"/>
              <a:t>Не описаны</a:t>
            </a:r>
          </a:p>
          <a:p>
            <a:pPr>
              <a:buClr>
                <a:srgbClr val="00B0F0"/>
              </a:buClr>
            </a:pPr>
            <a:endParaRPr lang="ru-RU" sz="2400" dirty="0" smtClean="0"/>
          </a:p>
          <a:p>
            <a:pPr>
              <a:buClr>
                <a:srgbClr val="00B0F0"/>
              </a:buClr>
            </a:pPr>
            <a:r>
              <a:rPr lang="ru-RU" sz="2400" dirty="0" smtClean="0"/>
              <a:t>Не формализованы</a:t>
            </a:r>
          </a:p>
          <a:p>
            <a:pPr>
              <a:buClr>
                <a:srgbClr val="00B0F0"/>
              </a:buClr>
            </a:pPr>
            <a:endParaRPr lang="ru-RU" sz="2400" dirty="0" smtClean="0"/>
          </a:p>
          <a:p>
            <a:pPr>
              <a:buClr>
                <a:srgbClr val="00B0F0"/>
              </a:buClr>
            </a:pPr>
            <a:r>
              <a:rPr lang="ru-RU" sz="2400" dirty="0" smtClean="0"/>
              <a:t>Порядок выполнения бизнес-процесса не прозрачен</a:t>
            </a:r>
          </a:p>
          <a:p>
            <a:pPr>
              <a:buClr>
                <a:srgbClr val="00B0F0"/>
              </a:buClr>
            </a:pPr>
            <a:endParaRPr lang="ru-RU" sz="2400" dirty="0" smtClean="0"/>
          </a:p>
          <a:p>
            <a:pPr>
              <a:buClr>
                <a:srgbClr val="00B0F0"/>
              </a:buClr>
            </a:pPr>
            <a:r>
              <a:rPr lang="ru-RU" sz="2400" dirty="0" smtClean="0"/>
              <a:t>Никто не несет ответственности за бизнес-процесс</a:t>
            </a:r>
            <a:endParaRPr lang="ru-RU" sz="2400" dirty="0"/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177195" y="-186655"/>
            <a:ext cx="7043002" cy="1604985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dirty="0">
                <a:latin typeface="Trebuchet MS Обычный" charset="0"/>
              </a:rPr>
              <a:t>Бизнес-процессы </a:t>
            </a:r>
            <a:r>
              <a:rPr lang="ru-RU" sz="2600" dirty="0" smtClean="0">
                <a:latin typeface="Trebuchet MS Обычный" charset="0"/>
              </a:rPr>
              <a:t>в компании вроде и </a:t>
            </a:r>
            <a:r>
              <a:rPr lang="ru-RU" sz="2600" dirty="0">
                <a:latin typeface="Trebuchet MS Обычный" charset="0"/>
              </a:rPr>
              <a:t>есть, </a:t>
            </a:r>
            <a:r>
              <a:rPr lang="ru-RU" sz="2600" dirty="0" smtClean="0">
                <a:latin typeface="Trebuchet MS Обычный" charset="0"/>
              </a:rPr>
              <a:t>но</a:t>
            </a:r>
            <a:r>
              <a:rPr lang="en-US" sz="2600" dirty="0" smtClean="0">
                <a:latin typeface="Trebuchet MS Обычный" charset="0"/>
              </a:rPr>
              <a:t>:</a:t>
            </a:r>
            <a:endParaRPr lang="ru-RU" sz="2600" dirty="0">
              <a:latin typeface="Trebuchet MS Обычный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6" t="2718" r="14617" b="276"/>
          <a:stretch/>
        </p:blipFill>
        <p:spPr>
          <a:xfrm>
            <a:off x="0" y="1160933"/>
            <a:ext cx="3621425" cy="4924920"/>
          </a:xfrm>
          <a:prstGeom prst="rect">
            <a:avLst/>
          </a:prstGeom>
        </p:spPr>
      </p:pic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8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60135"/>
            <a:ext cx="4212925" cy="47085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>
              <a:buClr>
                <a:srgbClr val="00B0F0"/>
              </a:buClr>
            </a:pPr>
            <a:r>
              <a:rPr lang="ru-RU" sz="2400" dirty="0" smtClean="0"/>
              <a:t>Сколько </a:t>
            </a:r>
            <a:r>
              <a:rPr lang="ru-RU" sz="2400" dirty="0"/>
              <a:t>стоит отдать счет в оплату</a:t>
            </a:r>
            <a:r>
              <a:rPr lang="ru-RU" sz="2400" dirty="0" smtClean="0"/>
              <a:t>?</a:t>
            </a:r>
          </a:p>
          <a:p>
            <a:pPr>
              <a:buClr>
                <a:srgbClr val="00B0F0"/>
              </a:buClr>
            </a:pPr>
            <a:endParaRPr lang="ru-RU" sz="2400" dirty="0"/>
          </a:p>
          <a:p>
            <a:pPr>
              <a:buClr>
                <a:srgbClr val="00B0F0"/>
              </a:buClr>
            </a:pPr>
            <a:r>
              <a:rPr lang="ru-RU" sz="2400" dirty="0"/>
              <a:t>Во что обходится подпись одного заявления на отпуск</a:t>
            </a:r>
            <a:r>
              <a:rPr lang="ru-RU" sz="2400" dirty="0" smtClean="0"/>
              <a:t>?</a:t>
            </a:r>
          </a:p>
          <a:p>
            <a:pPr>
              <a:buClr>
                <a:srgbClr val="00B0F0"/>
              </a:buClr>
            </a:pPr>
            <a:endParaRPr lang="ru-RU" sz="2400" dirty="0"/>
          </a:p>
          <a:p>
            <a:pPr>
              <a:buClr>
                <a:srgbClr val="00B0F0"/>
              </a:buClr>
            </a:pPr>
            <a:r>
              <a:rPr lang="ru-RU" sz="2400" dirty="0"/>
              <a:t>Как можно оценить потери времени и денег на «бумажках»?</a:t>
            </a:r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177195" y="-186655"/>
            <a:ext cx="8989501" cy="1599431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dirty="0" smtClean="0">
                <a:latin typeface="Trebuchet MS Обычный" charset="0"/>
              </a:rPr>
              <a:t>А вы задумывались, </a:t>
            </a:r>
            <a:endParaRPr lang="en-US" sz="2600" dirty="0" smtClean="0">
              <a:latin typeface="Trebuchet MS Обычный" charset="0"/>
            </a:endParaRPr>
          </a:p>
          <a:p>
            <a:pPr algn="l"/>
            <a:r>
              <a:rPr lang="ru-RU" sz="2600" dirty="0" smtClean="0">
                <a:latin typeface="Trebuchet MS Обычный" charset="0"/>
              </a:rPr>
              <a:t>сколько </a:t>
            </a:r>
            <a:r>
              <a:rPr lang="ru-RU" sz="2600" dirty="0">
                <a:latin typeface="Trebuchet MS Обычный" charset="0"/>
              </a:rPr>
              <a:t>стоит </a:t>
            </a:r>
            <a:r>
              <a:rPr lang="ru-RU" sz="2600" dirty="0" smtClean="0">
                <a:latin typeface="Trebuchet MS Обычный" charset="0"/>
              </a:rPr>
              <a:t>беспорядок </a:t>
            </a:r>
            <a:r>
              <a:rPr lang="ru-RU" sz="2600" dirty="0">
                <a:latin typeface="Trebuchet MS Обычный" charset="0"/>
              </a:rPr>
              <a:t>в </a:t>
            </a:r>
            <a:r>
              <a:rPr lang="ru-RU" sz="2600" dirty="0" smtClean="0">
                <a:latin typeface="Trebuchet MS Обычный" charset="0"/>
              </a:rPr>
              <a:t>компании?</a:t>
            </a:r>
            <a:endParaRPr lang="ru-RU" sz="2600" dirty="0">
              <a:latin typeface="Trebuchet MS Обычный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" t="10468" r="22753" b="1405"/>
          <a:stretch/>
        </p:blipFill>
        <p:spPr>
          <a:xfrm flipH="1">
            <a:off x="5613632" y="1196752"/>
            <a:ext cx="3553063" cy="4771908"/>
          </a:xfrm>
          <a:prstGeom prst="rect">
            <a:avLst/>
          </a:prstGeom>
        </p:spPr>
      </p:pic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29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3" descr="Depositphotos_6678704_l.jpg"/>
          <p:cNvPicPr>
            <a:picLocks noChangeAspect="1"/>
          </p:cNvPicPr>
          <p:nvPr/>
        </p:nvPicPr>
        <p:blipFill rotWithShape="1">
          <a:blip r:embed="rId2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3008" r="20719" b="12606"/>
          <a:stretch/>
        </p:blipFill>
        <p:spPr>
          <a:xfrm>
            <a:off x="0" y="0"/>
            <a:ext cx="914335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1675" y="715885"/>
            <a:ext cx="3863971" cy="1102306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700" dirty="0" smtClean="0">
                <a:latin typeface="Trebuchet MS Обычный" charset="0"/>
              </a:rPr>
              <a:t>На согласование любого </a:t>
            </a:r>
          </a:p>
          <a:p>
            <a:pPr>
              <a:lnSpc>
                <a:spcPct val="80000"/>
              </a:lnSpc>
            </a:pPr>
            <a:r>
              <a:rPr lang="ru-RU" sz="2700" dirty="0" smtClean="0">
                <a:latin typeface="Trebuchet MS Обычный" charset="0"/>
              </a:rPr>
              <a:t>документа уходит </a:t>
            </a:r>
          </a:p>
          <a:p>
            <a:pPr>
              <a:lnSpc>
                <a:spcPct val="80000"/>
              </a:lnSpc>
            </a:pPr>
            <a:r>
              <a:rPr lang="ru-RU" sz="2700" dirty="0" smtClean="0">
                <a:latin typeface="Trebuchet MS Обычный" charset="0"/>
              </a:rPr>
              <a:t>уйма времени</a:t>
            </a:r>
            <a:endParaRPr lang="ru-RU" sz="2700" dirty="0">
              <a:latin typeface="Trebuchet MS Обычный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01673" y="2359651"/>
            <a:ext cx="3399125" cy="100027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sz="2000" dirty="0">
                <a:solidFill>
                  <a:srgbClr val="000000"/>
                </a:solidFill>
                <a:latin typeface="Trebuchet MS Обычный" charset="0"/>
              </a:rPr>
              <a:t>5000+ </a:t>
            </a:r>
            <a:r>
              <a:rPr lang="ru-RU" sz="2000" dirty="0" smtClean="0">
                <a:solidFill>
                  <a:srgbClr val="000000"/>
                </a:solidFill>
                <a:latin typeface="Trebuchet MS Обычный" charset="0"/>
              </a:rPr>
              <a:t>сотрудников:</a:t>
            </a:r>
            <a:endParaRPr lang="en-US" sz="2000" dirty="0" smtClean="0">
              <a:solidFill>
                <a:srgbClr val="000000"/>
              </a:solidFill>
              <a:latin typeface="Trebuchet MS Обычный" charset="0"/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sz="2000" dirty="0">
                <a:latin typeface="Trebuchet MS Обычный" charset="0"/>
              </a:rPr>
              <a:t>на подпись служебной записки уходит неделя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41128" y="3636381"/>
            <a:ext cx="4259670" cy="107721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sz="2000" dirty="0">
                <a:solidFill>
                  <a:prstClr val="black"/>
                </a:solidFill>
                <a:latin typeface="Trebuchet MS Обычный" charset="0"/>
              </a:rPr>
              <a:t>500+ </a:t>
            </a:r>
            <a:r>
              <a:rPr lang="ru-RU" sz="2000" dirty="0" smtClean="0">
                <a:solidFill>
                  <a:prstClr val="black"/>
                </a:solidFill>
                <a:latin typeface="Trebuchet MS Обычный" charset="0"/>
              </a:rPr>
              <a:t>сотрудников:</a:t>
            </a:r>
          </a:p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sz="2000" dirty="0">
                <a:latin typeface="Trebuchet MS Обычный" charset="0"/>
              </a:rPr>
              <a:t>счет уходит в оплату </a:t>
            </a:r>
            <a:endParaRPr lang="ru-RU" sz="2000" dirty="0" smtClean="0">
              <a:latin typeface="Trebuchet MS Обычный" charset="0"/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sz="2000" dirty="0" smtClean="0">
                <a:latin typeface="Trebuchet MS Обычный" charset="0"/>
              </a:rPr>
              <a:t>через </a:t>
            </a:r>
            <a:r>
              <a:rPr lang="ru-RU" sz="2000" dirty="0">
                <a:latin typeface="Trebuchet MS Обычный" charset="0"/>
              </a:rPr>
              <a:t>3-4 дня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72651" y="4990056"/>
            <a:ext cx="4259670" cy="99411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solidFill>
                  <a:prstClr val="black"/>
                </a:solidFill>
                <a:latin typeface="Trebuchet MS Обычный" charset="0"/>
              </a:rPr>
              <a:t>40+ </a:t>
            </a:r>
            <a:r>
              <a:rPr lang="ru-RU" dirty="0" smtClean="0">
                <a:solidFill>
                  <a:prstClr val="black"/>
                </a:solidFill>
                <a:latin typeface="Trebuchet MS Обычный" charset="0"/>
              </a:rPr>
              <a:t>сотрудников:</a:t>
            </a:r>
          </a:p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latin typeface="Trebuchet MS Обычный" charset="0"/>
              </a:rPr>
              <a:t>подпись заявления </a:t>
            </a:r>
            <a:endParaRPr lang="ru-RU" dirty="0" smtClean="0">
              <a:latin typeface="Trebuchet MS Обычный" charset="0"/>
            </a:endParaRPr>
          </a:p>
          <a:p>
            <a:pPr algn="r">
              <a:lnSpc>
                <a:spcPct val="90000"/>
              </a:lnSpc>
              <a:spcBef>
                <a:spcPts val="600"/>
              </a:spcBef>
            </a:pPr>
            <a:r>
              <a:rPr lang="ru-RU" dirty="0" smtClean="0">
                <a:latin typeface="Trebuchet MS Обычный" charset="0"/>
              </a:rPr>
              <a:t>— </a:t>
            </a:r>
            <a:r>
              <a:rPr lang="ru-RU" dirty="0">
                <a:latin typeface="Trebuchet MS Обычный" charset="0"/>
              </a:rPr>
              <a:t>на следующий день</a:t>
            </a:r>
          </a:p>
        </p:txBody>
      </p:sp>
    </p:spTree>
    <p:extLst>
      <p:ext uri="{BB962C8B-B14F-4D97-AF65-F5344CB8AC3E}">
        <p14:creationId xmlns:p14="http://schemas.microsoft.com/office/powerpoint/2010/main" val="159806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2" descr="Depositphotos_5632480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r="2500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  <a:latin typeface="Trebuchet MS Обычный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3780" y="2"/>
            <a:ext cx="5870222" cy="6857999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17" rIns="91400" bIns="45717" anchor="ctr"/>
          <a:lstStyle/>
          <a:p>
            <a:pPr algn="ctr">
              <a:defRPr/>
            </a:pPr>
            <a:endParaRPr lang="ru-RU" dirty="0">
              <a:solidFill>
                <a:srgbClr val="DC005C"/>
              </a:solidFill>
              <a:latin typeface="Trebuchet MS Обычный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492740" y="794017"/>
            <a:ext cx="5641884" cy="83820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000000"/>
                </a:solidFill>
                <a:latin typeface="Trebuchet MS Обычный" charset="0"/>
              </a:rPr>
              <a:t>Потери 1 600 000 рублей в год для компании 100 человек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92741" y="2156001"/>
            <a:ext cx="5528098" cy="403187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sz="1600" dirty="0">
                <a:latin typeface="Trebuchet MS Обычный" charset="0"/>
              </a:rPr>
              <a:t>В год на одного сотрудника 32 документа: </a:t>
            </a:r>
          </a:p>
          <a:p>
            <a:endParaRPr lang="ru-RU" sz="1600" dirty="0">
              <a:latin typeface="Trebuchet MS Обычный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rebuchet MS Обычный" charset="0"/>
              </a:rPr>
              <a:t>4 заявления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rebuchet MS Обычный" charset="0"/>
              </a:rPr>
              <a:t>24 служебные записки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rebuchet MS Обычный" charset="0"/>
              </a:rPr>
              <a:t>24 счета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Trebuchet MS Обычный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rebuchet MS Обычный" charset="0"/>
              </a:rPr>
              <a:t>1 час на согласование одного документа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rebuchet MS Обычный" charset="0"/>
              </a:rPr>
              <a:t>32 часа рабочего времени в год на согласования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Trebuchet MS Обычный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rebuchet MS Обычный" charset="0"/>
              </a:rPr>
              <a:t>Средняя зарплата: 40 000 рублей/месяц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rebuchet MS Обычный" charset="0"/>
              </a:rPr>
              <a:t>Накладные расходы (налоги, аренда): 40 000 рублей/месяц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rebuchet MS Обычный" charset="0"/>
              </a:rPr>
              <a:t>Стоимость 1 рабочего человеко-часа: 500 рублей </a:t>
            </a:r>
          </a:p>
          <a:p>
            <a:endParaRPr lang="ru-RU" sz="1600" dirty="0">
              <a:latin typeface="Trebuchet MS Обычный" charset="0"/>
            </a:endParaRPr>
          </a:p>
          <a:p>
            <a:r>
              <a:rPr lang="ru-RU" sz="1600" dirty="0">
                <a:latin typeface="Trebuchet MS Обычный" charset="0"/>
              </a:rPr>
              <a:t>16 000 рублей на одного сотрудника в год теряется на согласованиях </a:t>
            </a:r>
          </a:p>
        </p:txBody>
      </p:sp>
    </p:spTree>
    <p:extLst>
      <p:ext uri="{BB962C8B-B14F-4D97-AF65-F5344CB8AC3E}">
        <p14:creationId xmlns:p14="http://schemas.microsoft.com/office/powerpoint/2010/main" val="10206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67544" y="162026"/>
            <a:ext cx="7075300" cy="953717"/>
          </a:xfrm>
          <a:prstGeom prst="rect">
            <a:avLst/>
          </a:prstGeom>
        </p:spPr>
        <p:txBody>
          <a:bodyPr vert="horz" lIns="91436" tIns="45718" rIns="91436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Trebuchet MS Обычный" charset="0"/>
              </a:rPr>
              <a:t>Делегируйте </a:t>
            </a:r>
            <a:r>
              <a:rPr lang="ru-RU" sz="3200" dirty="0">
                <a:latin typeface="Trebuchet MS Обычный" charset="0"/>
              </a:rPr>
              <a:t>контроль </a:t>
            </a:r>
            <a:r>
              <a:rPr lang="ru-RU" sz="3200" dirty="0" smtClean="0">
                <a:latin typeface="Trebuchet MS Обычный" charset="0"/>
              </a:rPr>
              <a:t>Битрикс24!</a:t>
            </a:r>
            <a:endParaRPr lang="ru-RU" sz="3200" dirty="0">
              <a:latin typeface="Trebuchet MS Обычный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5013" y="1496433"/>
            <a:ext cx="396769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rebuchet MS Обычный" charset="0"/>
              </a:rPr>
              <a:t>Готовые </a:t>
            </a:r>
            <a:r>
              <a:rPr lang="ru-RU" sz="2000" dirty="0">
                <a:latin typeface="Trebuchet MS Обычный" charset="0"/>
              </a:rPr>
              <a:t>бизнес-процессы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Trebuchet MS Обычный" charset="0"/>
              </a:rPr>
              <a:t>Запуск </a:t>
            </a:r>
            <a:r>
              <a:rPr lang="ru-RU" sz="2000" dirty="0" smtClean="0">
                <a:latin typeface="Trebuchet MS Обычный" charset="0"/>
              </a:rPr>
              <a:t>и утверждение прямо из </a:t>
            </a:r>
            <a:r>
              <a:rPr lang="ru-RU" sz="2000" dirty="0">
                <a:latin typeface="Trebuchet MS Обычный" charset="0"/>
              </a:rPr>
              <a:t>«Живой ленты»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Trebuchet MS Обычный" charset="0"/>
              </a:rPr>
              <a:t>Визуальное представление каждого шага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rebuchet MS Обычный" charset="0"/>
              </a:rPr>
              <a:t>Делегирование </a:t>
            </a:r>
            <a:r>
              <a:rPr lang="ru-RU" sz="2000" dirty="0">
                <a:latin typeface="Trebuchet MS Обычный" charset="0"/>
              </a:rPr>
              <a:t>заданий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Trebuchet MS Обычный" charset="0"/>
              </a:rPr>
              <a:t>Делегирование прав управления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rebuchet MS Обычный" charset="0"/>
              </a:rPr>
              <a:t>Гибкая настройка</a:t>
            </a:r>
            <a:endParaRPr lang="ru-RU" sz="2000" dirty="0">
              <a:latin typeface="Trebuchet MS Обычный" charset="0"/>
            </a:endParaRPr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06" y="1844824"/>
            <a:ext cx="4553457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7984" r="12500" b="4981"/>
          <a:stretch/>
        </p:blipFill>
        <p:spPr>
          <a:xfrm>
            <a:off x="0" y="0"/>
            <a:ext cx="9144002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  <a:latin typeface="Trebuchet MS Обычный" charset="0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12289"/>
            <a:ext cx="8229600" cy="1355691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Современные и удобные сценарии использования бизнес-процессов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3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8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95536" y="228581"/>
            <a:ext cx="6636838" cy="8382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Trebuchet MS Обычный" charset="0"/>
                <a:cs typeface="Trebuchet MS Обычный" charset="0"/>
              </a:rPr>
              <a:t>6 готовых бизнес-процессов</a:t>
            </a:r>
            <a:endParaRPr lang="en-US" sz="3200" dirty="0">
              <a:latin typeface="Trebuchet MS Обычный" charset="0"/>
              <a:cs typeface="Trebuchet MS Обычный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6260" y="1174793"/>
            <a:ext cx="3834940" cy="398570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0000"/>
              </a:lnSpc>
            </a:pPr>
            <a:endParaRPr lang="ru-RU" sz="2000" dirty="0">
              <a:latin typeface="Trebuchet MS Обычный" charset="0"/>
            </a:endParaRPr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>
                <a:latin typeface="Trebuchet MS Обычный" charset="0"/>
              </a:rPr>
              <a:t>счета на оплату </a:t>
            </a:r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>
                <a:latin typeface="Trebuchet MS Обычный" charset="0"/>
              </a:rPr>
              <a:t>выдача наличных/отчет/возврат </a:t>
            </a:r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>
                <a:latin typeface="Trebuchet MS Обычный" charset="0"/>
              </a:rPr>
              <a:t>входящие документы</a:t>
            </a:r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>
                <a:latin typeface="Trebuchet MS Обычный" charset="0"/>
              </a:rPr>
              <a:t>исходящие документы </a:t>
            </a:r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>
                <a:latin typeface="Trebuchet MS Обычный" charset="0"/>
              </a:rPr>
              <a:t>заявление на отпуск </a:t>
            </a:r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>
                <a:latin typeface="Trebuchet MS Обычный" charset="0"/>
              </a:rPr>
              <a:t>заявление на командировку </a:t>
            </a:r>
          </a:p>
        </p:txBody>
      </p:sp>
      <p:pic>
        <p:nvPicPr>
          <p:cNvPr id="12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677" y="4372770"/>
            <a:ext cx="4817503" cy="1144462"/>
          </a:xfrm>
          <a:prstGeom prst="rect">
            <a:avLst/>
          </a:prstGeom>
        </p:spPr>
      </p:pic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34" y="1492450"/>
            <a:ext cx="475444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1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9620</TotalTime>
  <Words>811</Words>
  <Application>Microsoft Office PowerPoint</Application>
  <PresentationFormat>Экран (4:3)</PresentationFormat>
  <Paragraphs>167</Paragraphs>
  <Slides>29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Тема Office</vt:lpstr>
      <vt:lpstr>Thème Office</vt:lpstr>
      <vt:lpstr>3_Thème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Современные и удобные сценарии использования бизнес-процессов</vt:lpstr>
      <vt:lpstr>Презентация PowerPoint</vt:lpstr>
      <vt:lpstr>Отправьте заявку на отпуск  — и займитесь своими делами</vt:lpstr>
      <vt:lpstr>Бизнес-процесс сам «пройдет» по заданной цепочке согласования</vt:lpstr>
      <vt:lpstr>Презентация PowerPoint</vt:lpstr>
      <vt:lpstr>Человеческий фактор не повлияет на важные процессы в вашей компании!</vt:lpstr>
      <vt:lpstr>Сотрудник не забудет ни про одну заявку, с Битрикс24 все всегда идет по плану!</vt:lpstr>
      <vt:lpstr>Простое создание и гибкая настройка бизнес-процессов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Воловенко</dc:creator>
  <cp:lastModifiedBy>Дмитрий</cp:lastModifiedBy>
  <cp:revision>347</cp:revision>
  <dcterms:created xsi:type="dcterms:W3CDTF">2012-04-16T14:45:46Z</dcterms:created>
  <dcterms:modified xsi:type="dcterms:W3CDTF">2018-03-28T09:11:48Z</dcterms:modified>
</cp:coreProperties>
</file>