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1" r:id="rId2"/>
    <p:sldId id="259" r:id="rId3"/>
    <p:sldId id="260" r:id="rId4"/>
    <p:sldId id="279" r:id="rId5"/>
    <p:sldId id="280" r:id="rId6"/>
    <p:sldId id="282" r:id="rId7"/>
    <p:sldId id="284" r:id="rId8"/>
    <p:sldId id="267" r:id="rId9"/>
    <p:sldId id="268" r:id="rId10"/>
    <p:sldId id="285" r:id="rId11"/>
    <p:sldId id="281" r:id="rId12"/>
    <p:sldId id="271" r:id="rId13"/>
    <p:sldId id="286" r:id="rId14"/>
    <p:sldId id="275" r:id="rId15"/>
  </p:sldIdLst>
  <p:sldSz cx="9144000" cy="6858000" type="screen4x3"/>
  <p:notesSz cx="6858000" cy="9144000"/>
  <p:embeddedFontLst>
    <p:embeddedFont>
      <p:font typeface="Verdana" pitchFamily="34" charset="0"/>
      <p:regular r:id="rId17"/>
      <p:bold r:id="rId18"/>
      <p:italic r:id="rId19"/>
      <p:boldItalic r:id="rId20"/>
    </p:embeddedFont>
    <p:embeddedFont>
      <p:font typeface="Roboto Light" pitchFamily="2" charset="0"/>
      <p:regular r:id="rId21"/>
      <p:italic r:id="rId22"/>
    </p:embeddedFont>
    <p:embeddedFont>
      <p:font typeface="Roboto Thin" pitchFamily="2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FF"/>
    <a:srgbClr val="296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0" autoAdjust="0"/>
    <p:restoredTop sz="92000" autoAdjust="0"/>
  </p:normalViewPr>
  <p:slideViewPr>
    <p:cSldViewPr>
      <p:cViewPr>
        <p:scale>
          <a:sx n="100" d="100"/>
          <a:sy n="100" d="100"/>
        </p:scale>
        <p:origin x="-187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3D16E-4F2A-432D-8D7D-4D8481C1EFA5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8F857-A950-4F49-ACD8-01AB53D12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карточек клиента и историй продаж увеличивает средний чек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F857-A950-4F49-ACD8-01AB53D12C9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5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jpe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Users\Annie\Desktop\Мега Мир IT\Семинар 26 октября\Слайды\Слайд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Users\Annie\Desktop\Мега Мир IT\Семинар 26 октября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75" y="260648"/>
            <a:ext cx="1788197" cy="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Users\Annie\Desktop\Мега Мир IT\Семинар 26 октября\Слайды\Слайд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" y="-17001"/>
            <a:ext cx="9166667" cy="68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0098" y="2610881"/>
            <a:ext cx="53655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именно столько раз</a:t>
            </a:r>
          </a:p>
          <a:p>
            <a:pPr>
              <a:defRPr/>
            </a:pP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нужно продать клиенту,</a:t>
            </a: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>
              <a:defRPr/>
            </a:pP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чтобы он стал постоянным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endParaRPr lang="ru-RU" sz="32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Users\Annie\Desktop\Мега Мир IT\Семинар 26 октября\Материалы\number_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8" y="2466865"/>
            <a:ext cx="2021490" cy="24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1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s\Annie\Desktop\Мега Мир IT\Семинар 26 октября\Слайды\Слайд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" y="-1"/>
            <a:ext cx="9145151" cy="68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ма\Desktop\552405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82" r="59518"/>
          <a:stretch/>
        </p:blipFill>
        <p:spPr bwMode="auto">
          <a:xfrm>
            <a:off x="-1150" y="1801995"/>
            <a:ext cx="7411600" cy="49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9" name="Picture 2" descr="C:\Users\Мама\Desktop\552405_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41" t="27962" b="25847"/>
          <a:stretch/>
        </p:blipFill>
        <p:spPr bwMode="auto">
          <a:xfrm>
            <a:off x="1331640" y="1801994"/>
            <a:ext cx="7812360" cy="49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ма\Desktop\552405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71" y="1801995"/>
            <a:ext cx="6813386" cy="496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esktop\552405_origin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" y="3123338"/>
            <a:ext cx="3401816" cy="36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Desktop\Без-имени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846">
            <a:off x="4799398" y="4120637"/>
            <a:ext cx="60101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Users\Annie\Desktop\Мега Мир IT\Семинар 26 октября\Слайды\Слайд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060848"/>
            <a:ext cx="5732660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Не 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осознают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важность</a:t>
            </a:r>
          </a:p>
          <a:p>
            <a:pPr marL="514350" lvl="0" indent="-514350">
              <a:buFont typeface="+mj-lt"/>
              <a:buAutoNum type="arabicPeriod"/>
            </a:pPr>
            <a:endParaRPr lang="ru-RU" sz="2700" dirty="0" smtClean="0">
              <a:solidFill>
                <a:schemeClr val="tx1">
                  <a:lumMod val="85000"/>
                  <a:lumOff val="15000"/>
                </a:scheme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Не 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знают,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как 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начать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работать </a:t>
            </a:r>
          </a:p>
          <a:p>
            <a:pPr lvl="0"/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      с клиентской базой</a:t>
            </a:r>
          </a:p>
          <a:p>
            <a:pPr marL="514350" lvl="0" indent="-514350">
              <a:buFont typeface="+mj-lt"/>
              <a:buAutoNum type="arabicPeriod"/>
            </a:pPr>
            <a:endParaRPr lang="ru-RU" sz="2700" dirty="0">
              <a:solidFill>
                <a:schemeClr val="tx1">
                  <a:lumMod val="85000"/>
                  <a:lumOff val="15000"/>
                </a:scheme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 marL="514350" lvl="0" indent="-514350">
              <a:buFont typeface="+mj-lt"/>
              <a:buAutoNum type="arabicPeriod" startAt="3"/>
            </a:pP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Не 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могут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автоматизировать</a:t>
            </a:r>
            <a:endParaRPr lang="ru-RU" sz="2700" dirty="0">
              <a:solidFill>
                <a:schemeClr val="tx1">
                  <a:lumMod val="85000"/>
                  <a:lumOff val="15000"/>
                </a:scheme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 lvl="0"/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     процесс работы</a:t>
            </a:r>
          </a:p>
          <a:p>
            <a:pPr marL="514350" lvl="0" indent="-514350">
              <a:buFont typeface="+mj-lt"/>
              <a:buAutoNum type="arabicPeriod" startAt="3"/>
            </a:pPr>
            <a:endParaRPr lang="ru-RU" sz="2700" dirty="0" smtClean="0">
              <a:solidFill>
                <a:schemeClr val="tx1">
                  <a:lumMod val="85000"/>
                  <a:lumOff val="15000"/>
                </a:scheme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 marL="514350" lvl="0" indent="-514350">
              <a:buFont typeface="+mj-lt"/>
              <a:buAutoNum type="arabicPeriod" startAt="4"/>
            </a:pP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Нет 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подрядчиков на 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рынке</a:t>
            </a:r>
            <a:endParaRPr lang="ru-RU" sz="2700" dirty="0" smtClean="0">
              <a:solidFill>
                <a:schemeClr val="tx1">
                  <a:lumMod val="85000"/>
                  <a:lumOff val="15000"/>
                </a:scheme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8" name="Изображение 3" descr="7110882_l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1" y="2343150"/>
            <a:ext cx="2977803" cy="446670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E:\Users\Annie\Desktop\Мега Мир IT\Семинар 26 октября\Слайды\Слайд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Users\Annie\Desktop\Мега Мир IT\Семинар 26 октября\co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7" y="3798821"/>
            <a:ext cx="782307" cy="7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355976" y="1765265"/>
            <a:ext cx="617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Roboto Thin" pitchFamily="2" charset="0"/>
                <a:ea typeface="Roboto Thin" pitchFamily="2" charset="0"/>
                <a:cs typeface="Roboto Thin" pitchFamily="2" charset="0"/>
              </a:rPr>
              <a:t>+</a:t>
            </a:r>
            <a:endParaRPr lang="ru-RU" sz="6000" dirty="0">
              <a:latin typeface="Roboto Thin" pitchFamily="2" charset="0"/>
              <a:ea typeface="Roboto Thin" pitchFamily="2" charset="0"/>
              <a:cs typeface="Roboto Thin" pitchFamily="2" charset="0"/>
            </a:endParaRPr>
          </a:p>
        </p:txBody>
      </p:sp>
      <p:pic>
        <p:nvPicPr>
          <p:cNvPr id="2065" name="Picture 17" descr="E:\Users\Annie\Desktop\uncheck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65" y="2260405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7" descr="E:\Users\Annie\Desktop\uncheck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17" y="2266502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:\Users\Annie\Desktop\Мега Мир IT\Семинар 26 октября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4" y="1775065"/>
            <a:ext cx="994170" cy="9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611560" y="2800636"/>
            <a:ext cx="12073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Входящий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поток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2060" name="Picture 12" descr="E:\Users\Annie\Desktop\Мега Мир IT\Семинар 26 октября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34" y="1799983"/>
            <a:ext cx="990780" cy="9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1919986" y="2786084"/>
            <a:ext cx="12506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Процент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конверсии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2064" name="Picture 16" descr="E:\Users\Annie\Desktop\Мега Мир IT\Семинар 26 октября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10" y="1797304"/>
            <a:ext cx="1057118" cy="10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3338451" y="2786084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Ср. чек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новых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34" name="Picture 17" descr="E:\Users\Annie\Desktop\uncheck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70" y="2262665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7" descr="E:\Users\Annie\Desktop\uncheck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50" y="2268762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E:\Users\Annie\Desktop\Мега Мир IT\Семинар 26 октября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74" y="1799564"/>
            <a:ext cx="1057118" cy="10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795190" y="2813447"/>
            <a:ext cx="13676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Клиентская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база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58846" y="2798895"/>
            <a:ext cx="10070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Частота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покупок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06099" y="2798895"/>
            <a:ext cx="9076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Ср. чек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старых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1026" name="Picture 2" descr="E:\Users\Annie\Desktop\Мега Мир IT\Семинар 26 октября\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6" y="1839838"/>
            <a:ext cx="945650" cy="9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s\Annie\Desktop\Мега Мир IT\Семинар 26 октября\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38" y="184052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467544" y="980728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91680" y="393305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= 100 </a:t>
            </a:r>
            <a:r>
              <a:rPr lang="en-US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*</a:t>
            </a:r>
            <a:r>
              <a:rPr lang="en-US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2 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раза</a:t>
            </a:r>
            <a:r>
              <a:rPr lang="en-US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/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год  </a:t>
            </a:r>
            <a:r>
              <a:rPr lang="en-US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*</a:t>
            </a:r>
            <a:r>
              <a:rPr lang="ru-RU" sz="28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5000 </a:t>
            </a:r>
            <a:r>
              <a:rPr lang="ru-RU" sz="20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руб.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= 1 000</a:t>
            </a:r>
            <a:r>
              <a:rPr lang="en-US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000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руб.</a:t>
            </a:r>
            <a:endParaRPr lang="ru-RU" sz="20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72991" y="5157192"/>
            <a:ext cx="452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=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1</a:t>
            </a:r>
            <a:r>
              <a:rPr lang="en-US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20 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*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3 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раза</a:t>
            </a:r>
            <a:r>
              <a:rPr lang="en-US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/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год</a:t>
            </a:r>
            <a:r>
              <a:rPr lang="en-US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en-US" sz="20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* </a:t>
            </a:r>
            <a:r>
              <a:rPr lang="ru-RU" sz="28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55</a:t>
            </a:r>
            <a:r>
              <a:rPr lang="en-US" sz="28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00</a:t>
            </a:r>
            <a:r>
              <a:rPr lang="ru-RU" sz="28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ru-RU" sz="20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руб. </a:t>
            </a:r>
            <a:r>
              <a:rPr lang="ru-RU" sz="28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=</a:t>
            </a:r>
            <a:endParaRPr lang="ru-RU" sz="2800" b="1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012160" y="4387751"/>
            <a:ext cx="1600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 </a:t>
            </a:r>
            <a:r>
              <a:rPr lang="en-US" sz="3600" b="1" dirty="0" smtClean="0">
                <a:solidFill>
                  <a:srgbClr val="009900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+</a:t>
            </a:r>
            <a:r>
              <a:rPr lang="ru-RU" sz="4400" b="1" dirty="0">
                <a:solidFill>
                  <a:srgbClr val="009900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98</a:t>
            </a:r>
            <a:r>
              <a:rPr lang="en-US" sz="4400" b="1" dirty="0" smtClean="0">
                <a:solidFill>
                  <a:srgbClr val="009900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%</a:t>
            </a:r>
            <a:endParaRPr lang="ru-RU" sz="4400" b="1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156176" y="5139189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1 980 000 </a:t>
            </a:r>
            <a:r>
              <a:rPr lang="ru-RU" sz="20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руб.</a:t>
            </a:r>
            <a:endParaRPr lang="ru-RU" sz="20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endParaRPr lang="ru-RU" sz="28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93" name="Picture 8" descr="E:\Users\Annie\Desktop\Мега Мир IT\Семинар 26 октября\co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7" y="4950949"/>
            <a:ext cx="782307" cy="7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60" grpId="0"/>
      <p:bldP spid="61" grpId="0"/>
      <p:bldP spid="91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Users\Annie\Desktop\Мега Мир IT\Семинар 26 октября\Слайды\Слайд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9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1480" y="3144450"/>
            <a:ext cx="323678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Вы еще</a:t>
            </a:r>
          </a:p>
          <a:p>
            <a:pPr>
              <a:defRPr/>
            </a:pPr>
            <a:r>
              <a:rPr lang="ru-RU" sz="3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сомневаетесь?</a:t>
            </a:r>
            <a:endParaRPr lang="ru-RU" sz="34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E:\Users\Annie\Desktop\Мега Мир IT\Семинар 26 октября\Материалы\q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43128"/>
            <a:ext cx="1445096" cy="222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Users\Annie\Desktop\Мега Мир IT\Семинар 26 октября\Материалы\que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16186"/>
            <a:ext cx="639327" cy="9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Users\Annie\Desktop\Мега Мир IT\Семинар 26 октября\Слайды\Слайд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04977" y="1931935"/>
            <a:ext cx="1750799" cy="1785097"/>
            <a:chOff x="565547" y="1962132"/>
            <a:chExt cx="1750799" cy="1785097"/>
          </a:xfrm>
        </p:grpSpPr>
        <p:sp>
          <p:nvSpPr>
            <p:cNvPr id="14" name="TextBox 13"/>
            <p:cNvSpPr txBox="1"/>
            <p:nvPr/>
          </p:nvSpPr>
          <p:spPr>
            <a:xfrm>
              <a:off x="565547" y="3100898"/>
              <a:ext cx="17507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Общий</a:t>
              </a:r>
            </a:p>
            <a:p>
              <a:pPr algn="ctr"/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объем</a:t>
              </a:r>
              <a:r>
                <a:rPr lang="en-US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 </a:t>
              </a:r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продаж</a:t>
              </a:r>
              <a:endParaRPr lang="ru-RU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  <p:pic>
          <p:nvPicPr>
            <p:cNvPr id="2056" name="Picture 8" descr="E:\Users\Annie\Desktop\Мега Мир IT\Семинар 26 октября\coi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36" y="1962132"/>
              <a:ext cx="1042024" cy="104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735069" y="1909281"/>
            <a:ext cx="6142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Roboto Thin" pitchFamily="2" charset="0"/>
                <a:ea typeface="Roboto Thin" pitchFamily="2" charset="0"/>
                <a:cs typeface="Roboto Thin" pitchFamily="2" charset="0"/>
              </a:rPr>
              <a:t>=</a:t>
            </a:r>
            <a:endParaRPr lang="ru-RU" sz="6000" dirty="0">
              <a:latin typeface="Roboto Thin" pitchFamily="2" charset="0"/>
              <a:ea typeface="Roboto Thin" pitchFamily="2" charset="0"/>
              <a:cs typeface="Roboto Thin" pitchFamily="2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3766" y="1971340"/>
            <a:ext cx="2000869" cy="1817700"/>
            <a:chOff x="3363766" y="1897591"/>
            <a:chExt cx="2000869" cy="1817700"/>
          </a:xfrm>
        </p:grpSpPr>
        <p:pic>
          <p:nvPicPr>
            <p:cNvPr id="2058" name="Picture 10" descr="E:\Users\Annie\Desktop\Мега Мир IT\Семинар 26 октября\coin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478" y="1897591"/>
              <a:ext cx="1108348" cy="110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3363766" y="3068960"/>
              <a:ext cx="20008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Продажи</a:t>
              </a:r>
            </a:p>
            <a:p>
              <a:pPr algn="ctr"/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новым клиентам</a:t>
              </a:r>
              <a:endParaRPr lang="ru-RU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0667" y="1909281"/>
            <a:ext cx="617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Roboto Thin" pitchFamily="2" charset="0"/>
                <a:ea typeface="Roboto Thin" pitchFamily="2" charset="0"/>
                <a:cs typeface="Roboto Thin" pitchFamily="2" charset="0"/>
              </a:rPr>
              <a:t>+</a:t>
            </a:r>
            <a:endParaRPr lang="ru-RU" sz="6000" dirty="0">
              <a:latin typeface="Roboto Thin" pitchFamily="2" charset="0"/>
              <a:ea typeface="Roboto Thin" pitchFamily="2" charset="0"/>
              <a:cs typeface="Roboto Thin" pitchFamily="2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763695" y="1793093"/>
            <a:ext cx="2459328" cy="1923939"/>
            <a:chOff x="6033547" y="1752260"/>
            <a:chExt cx="2459328" cy="1923939"/>
          </a:xfrm>
        </p:grpSpPr>
        <p:pic>
          <p:nvPicPr>
            <p:cNvPr id="2059" name="Picture 11" descr="E:\Users\Annie\Desktop\Мега Мир IT\Семинар 26 октября\coin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082" y="1752260"/>
              <a:ext cx="1244694" cy="1244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6033547" y="3029868"/>
              <a:ext cx="2459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Продажи</a:t>
              </a:r>
            </a:p>
            <a:p>
              <a:pPr algn="ctr"/>
              <a:r>
                <a:rPr lang="ru-RU" dirty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к</a:t>
              </a:r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лиентской </a:t>
              </a:r>
              <a:r>
                <a:rPr lang="ru-RU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базе (КБ)</a:t>
              </a:r>
              <a:endParaRPr lang="ru-RU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pic>
        <p:nvPicPr>
          <p:cNvPr id="2065" name="Picture 17" descr="E:\Users\Annie\Desktop\unchec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27" y="5194766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7" descr="E:\Users\Annie\Desktop\unchec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79" y="5200863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:\Users\Annie\Desktop\Мега Мир IT\Семинар 26 октября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6" y="4709426"/>
            <a:ext cx="994170" cy="9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700322" y="5734997"/>
            <a:ext cx="12073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Входящий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поток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2060" name="Picture 12" descr="E:\Users\Annie\Desktop\Мега Мир IT\Семинар 26 октября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96" y="4734344"/>
            <a:ext cx="990780" cy="9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2008748" y="5720445"/>
            <a:ext cx="12506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Процент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конверсии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2064" name="Picture 16" descr="E:\Users\Annie\Desktop\Мега Мир IT\Семинар 26 октября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1665"/>
            <a:ext cx="1057118" cy="10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3427213" y="5720445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Ср. чек</a:t>
            </a:r>
          </a:p>
          <a:p>
            <a:pPr algn="ctr"/>
            <a:r>
              <a: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новых</a:t>
            </a:r>
          </a:p>
        </p:txBody>
      </p:sp>
      <p:pic>
        <p:nvPicPr>
          <p:cNvPr id="2069" name="Picture 21" descr="E:\Users\Annie\Desktop\Мега Мир IT\Семинар 26 октября\multipl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17018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1" descr="E:\Users\Annie\Desktop\Мега Мир IT\Семинар 26 октября\multipl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96" y="3284984"/>
            <a:ext cx="1701800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 descr="E:\Users\Annie\Desktop\unchec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2" y="5197026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7" descr="E:\Users\Annie\Desktop\uncheck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03123"/>
            <a:ext cx="144164" cy="1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E:\Users\Annie\Desktop\Мега Мир IT\Семинар 26 октября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33925"/>
            <a:ext cx="1057118" cy="10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83952" y="5747808"/>
            <a:ext cx="13676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Клиентская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база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7608" y="5733256"/>
            <a:ext cx="10070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Частота</a:t>
            </a:r>
          </a:p>
          <a:p>
            <a:pPr algn="ctr"/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покупок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4860" y="5733256"/>
            <a:ext cx="9076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Ср. чек</a:t>
            </a:r>
          </a:p>
          <a:p>
            <a:pPr algn="ctr"/>
            <a:r>
              <a: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rPr>
              <a:t>о</a:t>
            </a:r>
            <a:r>
              <a:rPr lang="ru-RU" sz="1700" dirty="0" smtClean="0">
                <a:latin typeface="Roboto Light" pitchFamily="2" charset="0"/>
                <a:ea typeface="Roboto Light" pitchFamily="2" charset="0"/>
                <a:cs typeface="Roboto Light" pitchFamily="2" charset="0"/>
              </a:rPr>
              <a:t>т КБ</a:t>
            </a:r>
            <a:endParaRPr lang="ru-RU" sz="17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1026" name="Picture 2" descr="E:\Users\Annie\Desktop\Мега Мир IT\Семинар 26 октября\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18" y="4774199"/>
            <a:ext cx="945650" cy="9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Users\Annie\Desktop\Мега Мир IT\Семинар 26 октября\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7488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  <p:bldP spid="77" grpId="0"/>
      <p:bldP spid="78" grpId="0"/>
      <p:bldP spid="79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Users\Annie\Desktop\Мега Мир IT\Семинар 26 октября\Слайды\Слайд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00322" y="4709426"/>
            <a:ext cx="1207382" cy="1641124"/>
            <a:chOff x="700322" y="4709426"/>
            <a:chExt cx="1207382" cy="1641124"/>
          </a:xfrm>
        </p:grpSpPr>
        <p:pic>
          <p:nvPicPr>
            <p:cNvPr id="30" name="Picture 14" descr="E:\Users\Annie\Desktop\Мега Мир IT\Семинар 26 октября\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26" y="4709426"/>
              <a:ext cx="994170" cy="99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0322" y="5734997"/>
              <a:ext cx="120738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Входящий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поток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pic>
        <p:nvPicPr>
          <p:cNvPr id="34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467544" y="980728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792282" y="1326629"/>
            <a:ext cx="1532414" cy="1412842"/>
            <a:chOff x="3726372" y="1109688"/>
            <a:chExt cx="1664234" cy="1534376"/>
          </a:xfrm>
        </p:grpSpPr>
        <p:pic>
          <p:nvPicPr>
            <p:cNvPr id="11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>
              <a:off x="4525012" y="2033096"/>
              <a:ext cx="178104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E:\Users\Annie\Desktop\2gis-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372" y="1109688"/>
              <a:ext cx="1664234" cy="95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5714270" y="3164068"/>
            <a:ext cx="2090260" cy="840996"/>
            <a:chOff x="5624369" y="3061598"/>
            <a:chExt cx="2270061" cy="913338"/>
          </a:xfrm>
        </p:grpSpPr>
        <p:pic>
          <p:nvPicPr>
            <p:cNvPr id="18" name="Picture 8" descr="E:\Users\Annie\Desktop\0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061598"/>
              <a:ext cx="1522230" cy="91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5400000">
              <a:off x="5840802" y="3212784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779502" y="4726386"/>
            <a:ext cx="1664670" cy="1586698"/>
            <a:chOff x="3707904" y="4501967"/>
            <a:chExt cx="1807866" cy="1723187"/>
          </a:xfrm>
        </p:grpSpPr>
        <p:pic>
          <p:nvPicPr>
            <p:cNvPr id="19" name="Picture 9" descr="E:\Users\Annie\Desktop\abcs-of-adwords-google-adwords-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5085184"/>
              <a:ext cx="1807866" cy="1139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10800000">
              <a:off x="4499993" y="4501967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1368465" y="3324569"/>
            <a:ext cx="2180790" cy="680496"/>
            <a:chOff x="1274670" y="3235905"/>
            <a:chExt cx="2368381" cy="739032"/>
          </a:xfrm>
        </p:grpSpPr>
        <p:pic>
          <p:nvPicPr>
            <p:cNvPr id="2059" name="Picture 11" descr="E:\Users\Annie\Desktop\Мега Мир IT\Семинар 26 октября\Слайды\seo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670" y="3235905"/>
              <a:ext cx="1578006" cy="739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16200000">
              <a:off x="3248513" y="3212779"/>
              <a:ext cx="178104" cy="61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5362772" y="1275831"/>
            <a:ext cx="2003382" cy="1555932"/>
            <a:chOff x="5205938" y="1123406"/>
            <a:chExt cx="2175714" cy="1689774"/>
          </a:xfrm>
        </p:grpSpPr>
        <p:pic>
          <p:nvPicPr>
            <p:cNvPr id="2054" name="Picture 6" descr="E:\Users\Annie\Desktop\Презентация по Битрикс\Материалы для выступления\billbord-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742" y="1123406"/>
              <a:ext cx="1472910" cy="1472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2833583">
              <a:off x="5422371" y="2418645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5335177" y="4505325"/>
            <a:ext cx="1753686" cy="981836"/>
            <a:chOff x="5128743" y="4187134"/>
            <a:chExt cx="1904537" cy="1066294"/>
          </a:xfrm>
        </p:grpSpPr>
        <p:pic>
          <p:nvPicPr>
            <p:cNvPr id="2060" name="Picture 12" descr="E:\Users\Annie\Desktop\gazeta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4437112"/>
              <a:ext cx="1309152" cy="816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7930985">
              <a:off x="5345176" y="3970701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1707883" y="4515041"/>
            <a:ext cx="2050924" cy="1386752"/>
            <a:chOff x="1696730" y="4180466"/>
            <a:chExt cx="2227346" cy="1506042"/>
          </a:xfrm>
        </p:grpSpPr>
        <p:pic>
          <p:nvPicPr>
            <p:cNvPr id="2061" name="Picture 13" descr="E:\Users\Annie\Desktop\Мега Мир IT\Семинар 26 октября\Слайды\RS1075_12107571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730" y="4221088"/>
              <a:ext cx="1452870" cy="146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14244077">
              <a:off x="3529541" y="3964033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1987143" y="1402380"/>
            <a:ext cx="1856920" cy="1463338"/>
            <a:chOff x="1849712" y="1183268"/>
            <a:chExt cx="2016651" cy="1589214"/>
          </a:xfrm>
        </p:grpSpPr>
        <p:pic>
          <p:nvPicPr>
            <p:cNvPr id="2062" name="Picture 14" descr="E:\Users\Annie\Desktop\Мега Мир IT\Семинар 26 октября\Слайды\listovka2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1439">
              <a:off x="1849712" y="1183268"/>
              <a:ext cx="1127682" cy="1589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 descr="E:\Users\Annie\Desktop\Мега Мир IT\Семинар 26 октября\Слайды\arrow_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6" t="63281" r="-3" b="1"/>
            <a:stretch/>
          </p:blipFill>
          <p:spPr bwMode="auto">
            <a:xfrm rot="18758917">
              <a:off x="3471828" y="2346995"/>
              <a:ext cx="178102" cy="610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4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0.35747 -0.26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E:\Users\Annie\Desktop\Мега Мир IT\Семинар 26 октября\Слайды\Слайд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" y="1"/>
            <a:ext cx="915680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Users\Annie\Desktop\Мега Мир IT\Семинар 26 октября\Слайды\eto_sparta_this_is_sparta_300_spartancev_korol_leonid_yarost_vopl_krik_mech_voin_4043_3840x216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4" y="1655627"/>
            <a:ext cx="9156803" cy="51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9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s\Annie\Desktop\Мега Мир IT\Семинар 26 октября\Слайды\Слайд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0098" y="2636912"/>
            <a:ext cx="483497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именно во столько раз</a:t>
            </a:r>
          </a:p>
          <a:p>
            <a:pPr>
              <a:defRPr/>
            </a:pPr>
            <a:r>
              <a:rPr lang="ru-RU" sz="3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дешевле продать</a:t>
            </a:r>
            <a:endParaRPr lang="ru-RU" sz="3400" dirty="0">
              <a:solidFill>
                <a:prstClr val="black">
                  <a:lumMod val="95000"/>
                  <a:lumOff val="5000"/>
                </a:prst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pPr>
              <a:defRPr/>
            </a:pPr>
            <a:r>
              <a:rPr lang="ru-RU" sz="3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rPr>
              <a:t>старому клиенту</a:t>
            </a:r>
            <a:endParaRPr lang="en-US" sz="3400" dirty="0">
              <a:solidFill>
                <a:prstClr val="black">
                  <a:lumMod val="95000"/>
                  <a:lumOff val="5000"/>
                </a:prstClr>
              </a:solidFill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  <a:p>
            <a:endParaRPr lang="ru-RU" sz="3400" dirty="0">
              <a:latin typeface="Roboto Light" pitchFamily="2" charset="0"/>
              <a:ea typeface="Roboto Light" pitchFamily="2" charset="0"/>
              <a:cs typeface="Roboto Light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Users\Annie\Desktop\Мега Мир IT\Семинар 26 октября\Материалы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52" y="2636912"/>
            <a:ext cx="1608559" cy="23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Users\Annie\Desktop\Мега Мир IT\Семинар 26 октября\Слайды\Слайд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7544" y="980728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E:\Users\Annie\Desktop\Мега Мир IT\Семинар 26 октября\Материалы\b24_scre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8002" b="2975"/>
          <a:stretch/>
        </p:blipFill>
        <p:spPr bwMode="auto">
          <a:xfrm>
            <a:off x="0" y="1268761"/>
            <a:ext cx="914400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Users\Annie\Desktop\Мега Мир IT\Семинар 26 октября\Слайды\Слайд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755576" y="2423137"/>
            <a:ext cx="1207382" cy="1641124"/>
            <a:chOff x="539552" y="2063097"/>
            <a:chExt cx="1207382" cy="1641124"/>
          </a:xfrm>
        </p:grpSpPr>
        <p:pic>
          <p:nvPicPr>
            <p:cNvPr id="8" name="Picture 14" descr="E:\Users\Annie\Desktop\Мега Мир IT\Семинар 26 октября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56" y="2063097"/>
              <a:ext cx="994170" cy="99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9552" y="3088668"/>
              <a:ext cx="120738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Входящий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поток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851920" y="2422837"/>
            <a:ext cx="1250662" cy="1601654"/>
            <a:chOff x="1847978" y="2088015"/>
            <a:chExt cx="1250662" cy="1601654"/>
          </a:xfrm>
        </p:grpSpPr>
        <p:pic>
          <p:nvPicPr>
            <p:cNvPr id="10" name="Picture 12" descr="E:\Users\Annie\Desktop\Мега Мир IT\Семинар 26 октября\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126" y="2088015"/>
              <a:ext cx="990780" cy="99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847978" y="3074116"/>
              <a:ext cx="125066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Процент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конверсии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411760" y="2445376"/>
            <a:ext cx="1129126" cy="1604333"/>
            <a:chOff x="3187094" y="2085336"/>
            <a:chExt cx="1129126" cy="1604333"/>
          </a:xfrm>
        </p:grpSpPr>
        <p:pic>
          <p:nvPicPr>
            <p:cNvPr id="14" name="Picture 16" descr="E:\Users\Annie\Desktop\Мега Мир IT\Семинар 26 октября\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102" y="2085336"/>
              <a:ext cx="1057118" cy="105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187094" y="3074116"/>
              <a:ext cx="104868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Средний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чек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125022" y="2475099"/>
            <a:ext cx="1367682" cy="1589162"/>
            <a:chOff x="4723182" y="2127870"/>
            <a:chExt cx="1367682" cy="1589162"/>
          </a:xfrm>
        </p:grpSpPr>
        <p:sp>
          <p:nvSpPr>
            <p:cNvPr id="19" name="TextBox 18"/>
            <p:cNvSpPr txBox="1"/>
            <p:nvPr/>
          </p:nvSpPr>
          <p:spPr>
            <a:xfrm>
              <a:off x="4723182" y="3101479"/>
              <a:ext cx="136768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Клиентская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база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  <p:pic>
          <p:nvPicPr>
            <p:cNvPr id="22" name="Picture 2" descr="E:\Users\Annie\Desktop\Мега Мир IT\Семинар 26 октября\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8" y="2127870"/>
              <a:ext cx="945650" cy="94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627528" y="2450564"/>
            <a:ext cx="1007007" cy="1573927"/>
            <a:chOff x="6186838" y="2128553"/>
            <a:chExt cx="1007007" cy="1573927"/>
          </a:xfrm>
        </p:grpSpPr>
        <p:sp>
          <p:nvSpPr>
            <p:cNvPr id="20" name="TextBox 19"/>
            <p:cNvSpPr txBox="1"/>
            <p:nvPr/>
          </p:nvSpPr>
          <p:spPr>
            <a:xfrm>
              <a:off x="6186838" y="3086927"/>
              <a:ext cx="100700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Частота</a:t>
              </a:r>
            </a:p>
            <a:p>
              <a:pPr algn="ctr"/>
              <a:r>
                <a:rPr lang="ru-RU" sz="1700" dirty="0" smtClean="0">
                  <a:latin typeface="Roboto Light" pitchFamily="2" charset="0"/>
                  <a:ea typeface="Roboto Light" pitchFamily="2" charset="0"/>
                  <a:cs typeface="Roboto Light" pitchFamily="2" charset="0"/>
                </a:rPr>
                <a:t>покупок</a:t>
              </a:r>
              <a:endParaRPr lang="ru-RU" sz="1700" dirty="0">
                <a:latin typeface="Roboto Light" pitchFamily="2" charset="0"/>
                <a:ea typeface="Roboto Light" pitchFamily="2" charset="0"/>
                <a:cs typeface="Roboto Light" pitchFamily="2" charset="0"/>
              </a:endParaRPr>
            </a:p>
          </p:txBody>
        </p:sp>
        <p:pic>
          <p:nvPicPr>
            <p:cNvPr id="23" name="Picture 3" descr="E:\Users\Annie\Desktop\Мега Мир IT\Семинар 26 октября\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430" y="212855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2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s\Annie\Desktop\Мега Мир IT\Семинар 26 октября\Слайды\Слайд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egamirPR\Desktop\hero_hungerbusters_bigmac_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09"/>
          <a:stretch/>
        </p:blipFill>
        <p:spPr bwMode="auto">
          <a:xfrm>
            <a:off x="3669630" y="1529775"/>
            <a:ext cx="5474370" cy="4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gamirPR\Desktop\950-73-hamburger-20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11" y="2684062"/>
            <a:ext cx="3495575" cy="182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Users\Annie\Desktop\Мега Мир IT\Семинар 26 октября\Слайды\arrow_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6" t="63281" r="-3" b="1"/>
          <a:stretch/>
        </p:blipFill>
        <p:spPr bwMode="auto">
          <a:xfrm rot="16200000">
            <a:off x="3131163" y="3337228"/>
            <a:ext cx="236465" cy="8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s\Annie\Desktop\Мега Мир IT\Семинар 26 октября\Слайды\Слайд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67544" y="1484784"/>
            <a:ext cx="86409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E:\Users\Annie\Desktop\Мега Мир IT\Семинар 26 октября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808460" cy="4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Users\Annie\Desktop\콜드콜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1"/>
          <a:stretch/>
        </p:blipFill>
        <p:spPr bwMode="auto">
          <a:xfrm>
            <a:off x="6198" y="1628800"/>
            <a:ext cx="913780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169</Words>
  <Application>Microsoft Office PowerPoint</Application>
  <PresentationFormat>Экран (4:3)</PresentationFormat>
  <Paragraphs>81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Verdana</vt:lpstr>
      <vt:lpstr>Roboto Light</vt:lpstr>
      <vt:lpstr>Roboto Thin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Annie</dc:creator>
  <cp:lastModifiedBy>MegamirPR</cp:lastModifiedBy>
  <cp:revision>703</cp:revision>
  <dcterms:created xsi:type="dcterms:W3CDTF">2016-01-24T09:09:58Z</dcterms:created>
  <dcterms:modified xsi:type="dcterms:W3CDTF">2018-03-23T08:19:28Z</dcterms:modified>
</cp:coreProperties>
</file>